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Bernoru" panose="020B0604020202020204" charset="0"/>
      <p:regular r:id="rId26"/>
    </p:embeddedFont>
    <p:embeddedFont>
      <p:font typeface="Calibri" panose="020F0502020204030204" pitchFamily="34" charset="0"/>
      <p:regular r:id="rId27"/>
      <p:bold r:id="rId28"/>
      <p:italic r:id="rId29"/>
      <p:boldItalic r:id="rId30"/>
    </p:embeddedFont>
    <p:embeddedFont>
      <p:font typeface="Canva Sans" panose="020B0604020202020204" charset="0"/>
      <p:regular r:id="rId31"/>
    </p:embeddedFont>
    <p:embeddedFont>
      <p:font typeface="Canva Sans Bold" panose="020B0604020202020204" charset="0"/>
      <p:regular r:id="rId32"/>
    </p:embeddedFont>
    <p:embeddedFont>
      <p:font typeface="Franklin Gothic Demi" panose="020B0703020102020204" pitchFamily="34" charset="0"/>
      <p:regular r:id="rId33"/>
      <p:italic r:id="rId34"/>
    </p:embeddedFont>
    <p:embeddedFont>
      <p:font typeface="Open Sans Bold" panose="020B0604020202020204" charset="0"/>
      <p:regular r:id="rId35"/>
    </p:embeddedFont>
    <p:embeddedFont>
      <p:font typeface="Open Sans Light Bold" panose="020B0604020202020204" charset="0"/>
      <p:regular r:id="rId36"/>
    </p:embeddedFont>
    <p:embeddedFont>
      <p:font typeface="Poppins" panose="00000500000000000000" pitchFamily="2" charset="0"/>
      <p:regular r:id="rId37"/>
      <p:bold r:id="rId38"/>
      <p:italic r:id="rId39"/>
      <p:boldItalic r:id="rId40"/>
    </p:embeddedFont>
    <p:embeddedFont>
      <p:font typeface="Ubuntu" panose="020B0504030602030204" pitchFamily="34" charset="0"/>
      <p:regular r:id="rId41"/>
      <p:bold r:id="rId42"/>
      <p:italic r:id="rId43"/>
      <p:boldItalic r:id="rId44"/>
    </p:embeddedFont>
    <p:embeddedFont>
      <p:font typeface="Ubuntu Bold" panose="020B0804030602030204" charset="0"/>
      <p:regular r:id="rId45"/>
    </p:embeddedFont>
    <p:embeddedFont>
      <p:font typeface="Ubuntu Bold Italics"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17.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openxmlformats.org/officeDocument/2006/relationships/image" Target="../media/image23.sv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31.svg"/><Relationship Id="rId18" Type="http://schemas.openxmlformats.org/officeDocument/2006/relationships/image" Target="../media/image44.png"/><Relationship Id="rId3" Type="http://schemas.openxmlformats.org/officeDocument/2006/relationships/image" Target="../media/image17.svg"/><Relationship Id="rId7" Type="http://schemas.openxmlformats.org/officeDocument/2006/relationships/image" Target="../media/image37.svg"/><Relationship Id="rId12" Type="http://schemas.openxmlformats.org/officeDocument/2006/relationships/image" Target="../media/image30.png"/><Relationship Id="rId17" Type="http://schemas.openxmlformats.org/officeDocument/2006/relationships/image" Target="../media/image43.svg"/><Relationship Id="rId2" Type="http://schemas.openxmlformats.org/officeDocument/2006/relationships/image" Target="../media/image16.png"/><Relationship Id="rId16" Type="http://schemas.openxmlformats.org/officeDocument/2006/relationships/image" Target="../media/image42.png"/><Relationship Id="rId20" Type="http://schemas.openxmlformats.org/officeDocument/2006/relationships/image" Target="../media/image46.gif"/><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25.svg"/><Relationship Id="rId5" Type="http://schemas.openxmlformats.org/officeDocument/2006/relationships/image" Target="../media/image23.svg"/><Relationship Id="rId15" Type="http://schemas.openxmlformats.org/officeDocument/2006/relationships/image" Target="../media/image41.svg"/><Relationship Id="rId10" Type="http://schemas.openxmlformats.org/officeDocument/2006/relationships/image" Target="../media/image24.png"/><Relationship Id="rId19" Type="http://schemas.openxmlformats.org/officeDocument/2006/relationships/image" Target="../media/image45.svg"/><Relationship Id="rId4" Type="http://schemas.openxmlformats.org/officeDocument/2006/relationships/image" Target="../media/image22.png"/><Relationship Id="rId9" Type="http://schemas.openxmlformats.org/officeDocument/2006/relationships/image" Target="../media/image39.svg"/><Relationship Id="rId1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009230" y="8230"/>
            <a:ext cx="10287000" cy="10270541"/>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36AF"/>
            </a:solidFill>
          </p:spPr>
        </p:sp>
      </p:grpSp>
      <p:grpSp>
        <p:nvGrpSpPr>
          <p:cNvPr id="4" name="Group 4"/>
          <p:cNvGrpSpPr>
            <a:grpSpLocks noChangeAspect="1"/>
          </p:cNvGrpSpPr>
          <p:nvPr/>
        </p:nvGrpSpPr>
        <p:grpSpPr>
          <a:xfrm>
            <a:off x="15556124" y="1525820"/>
            <a:ext cx="1220856" cy="1258317"/>
            <a:chOff x="0" y="0"/>
            <a:chExt cx="1614170" cy="1663700"/>
          </a:xfrm>
        </p:grpSpPr>
        <p:sp>
          <p:nvSpPr>
            <p:cNvPr id="5" name="Freeform 5"/>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6" name="Group 6"/>
          <p:cNvGrpSpPr>
            <a:grpSpLocks noChangeAspect="1"/>
          </p:cNvGrpSpPr>
          <p:nvPr/>
        </p:nvGrpSpPr>
        <p:grpSpPr>
          <a:xfrm>
            <a:off x="9553661" y="1525820"/>
            <a:ext cx="1466664" cy="1596580"/>
            <a:chOff x="0" y="0"/>
            <a:chExt cx="2279650" cy="2481580"/>
          </a:xfrm>
        </p:grpSpPr>
        <p:sp>
          <p:nvSpPr>
            <p:cNvPr id="7" name="Freeform 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8" name="Group 8"/>
          <p:cNvGrpSpPr>
            <a:grpSpLocks noChangeAspect="1"/>
          </p:cNvGrpSpPr>
          <p:nvPr/>
        </p:nvGrpSpPr>
        <p:grpSpPr>
          <a:xfrm>
            <a:off x="9144000" y="6164966"/>
            <a:ext cx="927913" cy="956386"/>
            <a:chOff x="0" y="0"/>
            <a:chExt cx="1614170" cy="1663700"/>
          </a:xfrm>
        </p:grpSpPr>
        <p:sp>
          <p:nvSpPr>
            <p:cNvPr id="9" name="Freeform 9"/>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0" name="Group 10"/>
          <p:cNvGrpSpPr>
            <a:grpSpLocks noChangeAspect="1"/>
          </p:cNvGrpSpPr>
          <p:nvPr/>
        </p:nvGrpSpPr>
        <p:grpSpPr>
          <a:xfrm rot="-10800000">
            <a:off x="16525968" y="5195895"/>
            <a:ext cx="890216" cy="969071"/>
            <a:chOff x="0" y="0"/>
            <a:chExt cx="2279650" cy="2481580"/>
          </a:xfrm>
        </p:grpSpPr>
        <p:sp>
          <p:nvSpPr>
            <p:cNvPr id="11" name="Freeform 1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2" name="Group 12"/>
          <p:cNvGrpSpPr/>
          <p:nvPr/>
        </p:nvGrpSpPr>
        <p:grpSpPr>
          <a:xfrm>
            <a:off x="1680959" y="5566119"/>
            <a:ext cx="2340401" cy="220632"/>
            <a:chOff x="0" y="0"/>
            <a:chExt cx="4347741" cy="409865"/>
          </a:xfrm>
        </p:grpSpPr>
        <p:sp>
          <p:nvSpPr>
            <p:cNvPr id="13" name="Freeform 13"/>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14" name="Group 14"/>
          <p:cNvGrpSpPr/>
          <p:nvPr/>
        </p:nvGrpSpPr>
        <p:grpSpPr>
          <a:xfrm>
            <a:off x="4131792" y="5566119"/>
            <a:ext cx="220632" cy="220632"/>
            <a:chOff x="0" y="0"/>
            <a:chExt cx="1913890" cy="1913890"/>
          </a:xfrm>
        </p:grpSpPr>
        <p:sp>
          <p:nvSpPr>
            <p:cNvPr id="15" name="Freeform 1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6" name="Group 16"/>
          <p:cNvGrpSpPr/>
          <p:nvPr/>
        </p:nvGrpSpPr>
        <p:grpSpPr>
          <a:xfrm>
            <a:off x="4466724" y="5566119"/>
            <a:ext cx="220632" cy="220632"/>
            <a:chOff x="0" y="0"/>
            <a:chExt cx="1913890" cy="1913890"/>
          </a:xfrm>
        </p:grpSpPr>
        <p:sp>
          <p:nvSpPr>
            <p:cNvPr id="17" name="Freeform 1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pic>
        <p:nvPicPr>
          <p:cNvPr id="18" name="Picture 1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0798794" y="3122400"/>
            <a:ext cx="5367758" cy="5367758"/>
          </a:xfrm>
          <a:prstGeom prst="rect">
            <a:avLst/>
          </a:prstGeom>
        </p:spPr>
      </p:pic>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56735" y="1525820"/>
            <a:ext cx="1626824" cy="982010"/>
          </a:xfrm>
          <a:prstGeom prst="rect">
            <a:avLst/>
          </a:prstGeom>
        </p:spPr>
      </p:pic>
      <p:sp>
        <p:nvSpPr>
          <p:cNvPr id="20" name="TextBox 20"/>
          <p:cNvSpPr txBox="1"/>
          <p:nvPr/>
        </p:nvSpPr>
        <p:spPr>
          <a:xfrm>
            <a:off x="1680959" y="2058520"/>
            <a:ext cx="4650073" cy="1908684"/>
          </a:xfrm>
          <a:prstGeom prst="rect">
            <a:avLst/>
          </a:prstGeom>
        </p:spPr>
        <p:txBody>
          <a:bodyPr lIns="0" tIns="0" rIns="0" bIns="0" rtlCol="0" anchor="t">
            <a:spAutoFit/>
          </a:bodyPr>
          <a:lstStyle/>
          <a:p>
            <a:pPr>
              <a:lnSpc>
                <a:spcPts val="15546"/>
              </a:lnSpc>
              <a:spcBef>
                <a:spcPct val="0"/>
              </a:spcBef>
            </a:pPr>
            <a:r>
              <a:rPr lang="en-US" sz="11104">
                <a:solidFill>
                  <a:srgbClr val="FFFFFF"/>
                </a:solidFill>
                <a:latin typeface="Bernoru"/>
              </a:rPr>
              <a:t>CRIME </a:t>
            </a:r>
          </a:p>
        </p:txBody>
      </p:sp>
      <p:sp>
        <p:nvSpPr>
          <p:cNvPr id="21" name="TextBox 21"/>
          <p:cNvSpPr txBox="1"/>
          <p:nvPr/>
        </p:nvSpPr>
        <p:spPr>
          <a:xfrm>
            <a:off x="1680959" y="3529751"/>
            <a:ext cx="7286276" cy="1784501"/>
          </a:xfrm>
          <a:prstGeom prst="rect">
            <a:avLst/>
          </a:prstGeom>
        </p:spPr>
        <p:txBody>
          <a:bodyPr lIns="0" tIns="0" rIns="0" bIns="0" rtlCol="0" anchor="t">
            <a:spAutoFit/>
          </a:bodyPr>
          <a:lstStyle/>
          <a:p>
            <a:pPr>
              <a:lnSpc>
                <a:spcPts val="14516"/>
              </a:lnSpc>
              <a:spcBef>
                <a:spcPct val="0"/>
              </a:spcBef>
            </a:pPr>
            <a:r>
              <a:rPr lang="en-US" sz="10369">
                <a:solidFill>
                  <a:srgbClr val="FFC408"/>
                </a:solidFill>
                <a:latin typeface="Bernoru"/>
              </a:rPr>
              <a:t>BOSTON</a:t>
            </a:r>
          </a:p>
        </p:txBody>
      </p:sp>
      <p:sp>
        <p:nvSpPr>
          <p:cNvPr id="22" name="TextBox 22"/>
          <p:cNvSpPr txBox="1"/>
          <p:nvPr/>
        </p:nvSpPr>
        <p:spPr>
          <a:xfrm>
            <a:off x="1667374" y="6678438"/>
            <a:ext cx="5370099" cy="781052"/>
          </a:xfrm>
          <a:prstGeom prst="rect">
            <a:avLst/>
          </a:prstGeom>
        </p:spPr>
        <p:txBody>
          <a:bodyPr lIns="0" tIns="0" rIns="0" bIns="0" rtlCol="0" anchor="t">
            <a:spAutoFit/>
          </a:bodyPr>
          <a:lstStyle/>
          <a:p>
            <a:pPr>
              <a:lnSpc>
                <a:spcPts val="6299"/>
              </a:lnSpc>
              <a:spcBef>
                <a:spcPct val="0"/>
              </a:spcBef>
            </a:pPr>
            <a:r>
              <a:rPr lang="en-US" sz="4499">
                <a:solidFill>
                  <a:srgbClr val="FFFFFF"/>
                </a:solidFill>
                <a:latin typeface="Ubuntu"/>
              </a:rPr>
              <a:t>By.</a:t>
            </a:r>
          </a:p>
        </p:txBody>
      </p:sp>
      <p:sp>
        <p:nvSpPr>
          <p:cNvPr id="23" name="TextBox 23"/>
          <p:cNvSpPr txBox="1"/>
          <p:nvPr/>
        </p:nvSpPr>
        <p:spPr>
          <a:xfrm>
            <a:off x="1680959" y="7729085"/>
            <a:ext cx="5370099" cy="1181736"/>
          </a:xfrm>
          <a:prstGeom prst="rect">
            <a:avLst/>
          </a:prstGeom>
        </p:spPr>
        <p:txBody>
          <a:bodyPr lIns="0" tIns="0" rIns="0" bIns="0" rtlCol="0" anchor="t">
            <a:spAutoFit/>
          </a:bodyPr>
          <a:lstStyle/>
          <a:p>
            <a:pPr>
              <a:lnSpc>
                <a:spcPts val="4899"/>
              </a:lnSpc>
            </a:pPr>
            <a:r>
              <a:rPr lang="en-US" sz="3499">
                <a:solidFill>
                  <a:srgbClr val="FFC408"/>
                </a:solidFill>
                <a:latin typeface="Ubuntu Bold"/>
              </a:rPr>
              <a:t>MARIO BILLY GUNAWAN</a:t>
            </a:r>
          </a:p>
          <a:p>
            <a:pPr>
              <a:lnSpc>
                <a:spcPts val="4479"/>
              </a:lnSpc>
              <a:spcBef>
                <a:spcPct val="0"/>
              </a:spcBef>
            </a:pPr>
            <a:r>
              <a:rPr lang="en-US" sz="3199">
                <a:solidFill>
                  <a:srgbClr val="FFC408"/>
                </a:solidFill>
                <a:latin typeface="Ubuntu Bold"/>
              </a:rPr>
              <a:t>JCDSOL-009-022</a:t>
            </a:r>
          </a:p>
        </p:txBody>
      </p:sp>
      <p:sp>
        <p:nvSpPr>
          <p:cNvPr id="24" name="TextBox 24"/>
          <p:cNvSpPr txBox="1"/>
          <p:nvPr/>
        </p:nvSpPr>
        <p:spPr>
          <a:xfrm>
            <a:off x="6642198" y="2622212"/>
            <a:ext cx="4650073" cy="1304925"/>
          </a:xfrm>
          <a:prstGeom prst="rect">
            <a:avLst/>
          </a:prstGeom>
        </p:spPr>
        <p:txBody>
          <a:bodyPr lIns="0" tIns="0" rIns="0" bIns="0" rtlCol="0" anchor="t">
            <a:spAutoFit/>
          </a:bodyPr>
          <a:lstStyle/>
          <a:p>
            <a:pPr>
              <a:lnSpc>
                <a:spcPts val="10500"/>
              </a:lnSpc>
              <a:spcBef>
                <a:spcPct val="0"/>
              </a:spcBef>
            </a:pPr>
            <a:r>
              <a:rPr lang="en-US" sz="7500">
                <a:solidFill>
                  <a:srgbClr val="FFFFFF"/>
                </a:solidFill>
                <a:latin typeface="Bernoru"/>
              </a:rPr>
              <a:t>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78745" y="3277295"/>
          <a:ext cx="15130511" cy="5981005"/>
        </p:xfrm>
        <a:graphic>
          <a:graphicData uri="http://schemas.openxmlformats.org/drawingml/2006/table">
            <a:tbl>
              <a:tblPr/>
              <a:tblGrid>
                <a:gridCol w="5874800">
                  <a:extLst>
                    <a:ext uri="{9D8B030D-6E8A-4147-A177-3AD203B41FA5}">
                      <a16:colId xmlns:a16="http://schemas.microsoft.com/office/drawing/2014/main" val="20000"/>
                    </a:ext>
                  </a:extLst>
                </a:gridCol>
                <a:gridCol w="9255711">
                  <a:extLst>
                    <a:ext uri="{9D8B030D-6E8A-4147-A177-3AD203B41FA5}">
                      <a16:colId xmlns:a16="http://schemas.microsoft.com/office/drawing/2014/main" val="20001"/>
                    </a:ext>
                  </a:extLst>
                </a:gridCol>
              </a:tblGrid>
              <a:tr h="746243">
                <a:tc>
                  <a:txBody>
                    <a:bodyPr/>
                    <a:lstStyle/>
                    <a:p>
                      <a:pPr algn="ctr">
                        <a:lnSpc>
                          <a:spcPts val="2747"/>
                        </a:lnSpc>
                        <a:defRPr/>
                      </a:pPr>
                      <a:r>
                        <a:rPr lang="en-US" sz="1962">
                          <a:solidFill>
                            <a:srgbClr val="000000"/>
                          </a:solidFill>
                          <a:latin typeface="Ubuntu Bold"/>
                        </a:rPr>
                        <a:t>INSIGHTS</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RECOMMENDATION</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55977">
                <a:tc rowSpan="5">
                  <a:txBody>
                    <a:bodyPr/>
                    <a:lstStyle/>
                    <a:p>
                      <a:pPr algn="ctr">
                        <a:lnSpc>
                          <a:spcPts val="2747"/>
                        </a:lnSpc>
                        <a:defRPr/>
                      </a:pPr>
                      <a:r>
                        <a:rPr lang="en-US" sz="1962">
                          <a:solidFill>
                            <a:srgbClr val="000000"/>
                          </a:solidFill>
                          <a:latin typeface="Ubuntu Bold"/>
                        </a:rPr>
                        <a:t>It can be seen that medical assistance to sick or injured people is the most reported incident in Boston with 18.783 incidents with a percentage of 5,89%.</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rowSpan="2">
                  <a:txBody>
                    <a:bodyPr/>
                    <a:lstStyle/>
                    <a:p>
                      <a:pPr algn="ctr">
                        <a:lnSpc>
                          <a:spcPts val="2747"/>
                        </a:lnSpc>
                        <a:defRPr/>
                      </a:pPr>
                      <a:r>
                        <a:rPr lang="en-US" sz="1962">
                          <a:solidFill>
                            <a:srgbClr val="000000"/>
                          </a:solidFill>
                          <a:latin typeface="Ubuntu Bold"/>
                        </a:rPr>
                        <a:t>The Boston Police Department (BPD) should provide basic training to all patrol personnel on duty with first aid treatment. This is to anticipate delays due to road conditions that are difficult to predict.</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15087">
                <a:tc vMerge="1">
                  <a:txBody>
                    <a:bodyPr/>
                    <a:lstStyle/>
                    <a:p>
                      <a:pPr algn="ctr">
                        <a:lnSpc>
                          <a:spcPts val="2747"/>
                        </a:lnSpc>
                        <a:defRPr/>
                      </a:pPr>
                      <a:r>
                        <a:rPr lang="en-US" sz="1962">
                          <a:solidFill>
                            <a:srgbClr val="000000"/>
                          </a:solidFill>
                          <a:latin typeface="Ubuntu Bold"/>
                        </a:rPr>
                        <a:t>It can be seen that medical assistance to sick or injured people is the most reported incident in Boston with 18.783 incidents with a percentage of 5,89%.</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The Boston Police Department (BPD) should provide basic training to all patrol personnel on duty with first aid treatment. This is to anticipate delays due to road conditions that are difficult to predict.</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37805">
                <a:tc vMerge="1">
                  <a:txBody>
                    <a:bodyPr/>
                    <a:lstStyle/>
                    <a:p>
                      <a:pPr algn="ctr">
                        <a:lnSpc>
                          <a:spcPts val="2747"/>
                        </a:lnSpc>
                        <a:defRPr/>
                      </a:pPr>
                      <a:r>
                        <a:rPr lang="en-US" sz="1962">
                          <a:solidFill>
                            <a:srgbClr val="000000"/>
                          </a:solidFill>
                          <a:latin typeface="Ubuntu Bold"/>
                        </a:rPr>
                        <a:t>It can be seen that medical assistance to sick or injured people is the most reported incident in Boston with 18.783 incidents with a percentage of 5,89%.</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rowSpan="2">
                  <a:txBody>
                    <a:bodyPr/>
                    <a:lstStyle/>
                    <a:p>
                      <a:pPr algn="ctr">
                        <a:lnSpc>
                          <a:spcPts val="2747"/>
                        </a:lnSpc>
                        <a:defRPr/>
                      </a:pPr>
                      <a:r>
                        <a:rPr lang="en-US" sz="1962" u="sng">
                          <a:solidFill>
                            <a:srgbClr val="000000"/>
                          </a:solidFill>
                          <a:latin typeface="Ubuntu Bold"/>
                        </a:rPr>
                        <a:t>7 Steps of First Aid Treatment in a Traffic Accident:</a:t>
                      </a:r>
                      <a:endParaRPr lang="en-US" sz="1100"/>
                    </a:p>
                    <a:p>
                      <a:pPr algn="ctr">
                        <a:lnSpc>
                          <a:spcPts val="2747"/>
                        </a:lnSpc>
                      </a:pPr>
                      <a:r>
                        <a:rPr lang="en-US" sz="1962">
                          <a:solidFill>
                            <a:srgbClr val="000000"/>
                          </a:solidFill>
                          <a:latin typeface="Ubuntu Bold"/>
                        </a:rPr>
                        <a:t>Check the situation on the scene, Get medical help immediately, Make sure the victim is not mobbed, Do not move the victim if they are seen to have internal injuries, Stop bleeding, Overcome post-accident shock, and Always check the casualty's response, respiration, and pulse</a:t>
                      </a:r>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94519">
                <a:tc vMerge="1">
                  <a:txBody>
                    <a:bodyPr/>
                    <a:lstStyle/>
                    <a:p>
                      <a:pPr algn="ctr">
                        <a:lnSpc>
                          <a:spcPts val="2747"/>
                        </a:lnSpc>
                        <a:defRPr/>
                      </a:pPr>
                      <a:r>
                        <a:rPr lang="en-US" sz="1962">
                          <a:solidFill>
                            <a:srgbClr val="000000"/>
                          </a:solidFill>
                          <a:latin typeface="Ubuntu Bold"/>
                        </a:rPr>
                        <a:t>It can be seen that medical assistance to sick or injured people is the most reported incident in Boston with 18.783 incidents with a percentage of 5,89%.</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u="sng">
                          <a:solidFill>
                            <a:srgbClr val="000000"/>
                          </a:solidFill>
                          <a:latin typeface="Ubuntu Bold"/>
                        </a:rPr>
                        <a:t>7 Steps of First Aid Treatment in a Traffic Accident:</a:t>
                      </a:r>
                      <a:endParaRPr lang="en-US" sz="1100"/>
                    </a:p>
                    <a:p>
                      <a:pPr algn="ctr">
                        <a:lnSpc>
                          <a:spcPts val="2747"/>
                        </a:lnSpc>
                      </a:pPr>
                      <a:r>
                        <a:rPr lang="en-US" sz="1962">
                          <a:solidFill>
                            <a:srgbClr val="000000"/>
                          </a:solidFill>
                          <a:latin typeface="Ubuntu Bold"/>
                        </a:rPr>
                        <a:t>Check the situation on the scene, Get medical help immediately, Make sure the victim is not mobbed, Do not move the victim if they are seen to have internal injuries, Stop bleeding, Overcome post-accident shock, and Always check the casualty's response, respiration, and pulse</a:t>
                      </a:r>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31374">
                <a:tc vMerge="1">
                  <a:txBody>
                    <a:bodyPr/>
                    <a:lstStyle/>
                    <a:p>
                      <a:pPr algn="ctr">
                        <a:lnSpc>
                          <a:spcPts val="2747"/>
                        </a:lnSpc>
                        <a:defRPr/>
                      </a:pPr>
                      <a:r>
                        <a:rPr lang="en-US" sz="1962">
                          <a:solidFill>
                            <a:srgbClr val="000000"/>
                          </a:solidFill>
                          <a:latin typeface="Ubuntu Bold"/>
                        </a:rPr>
                        <a:t>It can be seen that medical assistance to sick or injured people is the most reported incident in Boston with 18.783 incidents with a percentage of 5,89%.</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The Boston Police Department (BPD) can also prepare a first aid kit in each patrol vehicle, so it can be used in the case of an accident.</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5993" y="275993"/>
            <a:ext cx="1505414" cy="1505414"/>
          </a:xfrm>
          <a:prstGeom prst="rect">
            <a:avLst/>
          </a:prstGeom>
        </p:spPr>
      </p:pic>
      <p:sp>
        <p:nvSpPr>
          <p:cNvPr id="4" name="TextBox 4"/>
          <p:cNvSpPr txBox="1"/>
          <p:nvPr/>
        </p:nvSpPr>
        <p:spPr>
          <a:xfrm>
            <a:off x="2458849" y="626188"/>
            <a:ext cx="13370303" cy="2093470"/>
          </a:xfrm>
          <a:prstGeom prst="rect">
            <a:avLst/>
          </a:prstGeom>
        </p:spPr>
        <p:txBody>
          <a:bodyPr lIns="0" tIns="0" rIns="0" bIns="0" rtlCol="0" anchor="t">
            <a:spAutoFit/>
          </a:bodyPr>
          <a:lstStyle/>
          <a:p>
            <a:pPr algn="ctr">
              <a:lnSpc>
                <a:spcPts val="8236"/>
              </a:lnSpc>
            </a:pPr>
            <a:r>
              <a:rPr lang="en-US" sz="7100">
                <a:solidFill>
                  <a:srgbClr val="012F96"/>
                </a:solidFill>
                <a:latin typeface="Canva Sans Bold"/>
              </a:rPr>
              <a:t>Offense Types That Occured The Most in Boston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9328" y="239328"/>
            <a:ext cx="1578745" cy="1578745"/>
          </a:xfrm>
          <a:prstGeom prst="rect">
            <a:avLst/>
          </a:prstGeom>
        </p:spPr>
      </p:pic>
      <p:pic>
        <p:nvPicPr>
          <p:cNvPr id="3" name="Picture 3"/>
          <p:cNvPicPr>
            <a:picLocks noChangeAspect="1"/>
          </p:cNvPicPr>
          <p:nvPr/>
        </p:nvPicPr>
        <p:blipFill>
          <a:blip r:embed="rId4"/>
          <a:srcRect/>
          <a:stretch>
            <a:fillRect/>
          </a:stretch>
        </p:blipFill>
        <p:spPr>
          <a:xfrm>
            <a:off x="3132412" y="2596662"/>
            <a:ext cx="12023176" cy="7107670"/>
          </a:xfrm>
          <a:prstGeom prst="rect">
            <a:avLst/>
          </a:prstGeom>
        </p:spPr>
      </p:pic>
      <p:sp>
        <p:nvSpPr>
          <p:cNvPr id="4" name="TextBox 4"/>
          <p:cNvSpPr txBox="1"/>
          <p:nvPr/>
        </p:nvSpPr>
        <p:spPr>
          <a:xfrm>
            <a:off x="1643414" y="541277"/>
            <a:ext cx="15001172" cy="2563117"/>
          </a:xfrm>
          <a:prstGeom prst="rect">
            <a:avLst/>
          </a:prstGeom>
        </p:spPr>
        <p:txBody>
          <a:bodyPr lIns="0" tIns="0" rIns="0" bIns="0" rtlCol="0" anchor="t">
            <a:spAutoFit/>
          </a:bodyPr>
          <a:lstStyle/>
          <a:p>
            <a:pPr algn="ctr">
              <a:lnSpc>
                <a:spcPts val="6728"/>
              </a:lnSpc>
            </a:pPr>
            <a:r>
              <a:rPr lang="en-US" sz="5800">
                <a:solidFill>
                  <a:srgbClr val="012F96"/>
                </a:solidFill>
                <a:latin typeface="Canva Sans Bold"/>
              </a:rPr>
              <a:t> Districts and The Location Points That are Most Prone to an Incident in Boston</a:t>
            </a:r>
          </a:p>
          <a:p>
            <a:pPr algn="ctr">
              <a:lnSpc>
                <a:spcPts val="6728"/>
              </a:lnSpc>
            </a:pPr>
            <a:endParaRPr lang="en-US" sz="5800">
              <a:solidFill>
                <a:srgbClr val="012F96"/>
              </a:solidFill>
              <a:latin typeface="Canva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78745" y="3119710"/>
          <a:ext cx="15130510" cy="5992296"/>
        </p:xfrm>
        <a:graphic>
          <a:graphicData uri="http://schemas.openxmlformats.org/drawingml/2006/table">
            <a:tbl>
              <a:tblPr/>
              <a:tblGrid>
                <a:gridCol w="7565255">
                  <a:extLst>
                    <a:ext uri="{9D8B030D-6E8A-4147-A177-3AD203B41FA5}">
                      <a16:colId xmlns:a16="http://schemas.microsoft.com/office/drawing/2014/main" val="20000"/>
                    </a:ext>
                  </a:extLst>
                </a:gridCol>
                <a:gridCol w="7565255">
                  <a:extLst>
                    <a:ext uri="{9D8B030D-6E8A-4147-A177-3AD203B41FA5}">
                      <a16:colId xmlns:a16="http://schemas.microsoft.com/office/drawing/2014/main" val="20001"/>
                    </a:ext>
                  </a:extLst>
                </a:gridCol>
              </a:tblGrid>
              <a:tr h="746237">
                <a:tc>
                  <a:txBody>
                    <a:bodyPr/>
                    <a:lstStyle/>
                    <a:p>
                      <a:pPr algn="ctr">
                        <a:lnSpc>
                          <a:spcPts val="2747"/>
                        </a:lnSpc>
                        <a:defRPr/>
                      </a:pPr>
                      <a:r>
                        <a:rPr lang="en-US" sz="1962">
                          <a:solidFill>
                            <a:srgbClr val="000000"/>
                          </a:solidFill>
                          <a:latin typeface="Ubuntu Bold"/>
                        </a:rPr>
                        <a:t>INSIGHTS</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RECOMMENDATION</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35071">
                <a:tc>
                  <a:txBody>
                    <a:bodyPr/>
                    <a:lstStyle/>
                    <a:p>
                      <a:pPr algn="ctr">
                        <a:lnSpc>
                          <a:spcPts val="2747"/>
                        </a:lnSpc>
                        <a:defRPr/>
                      </a:pPr>
                      <a:r>
                        <a:rPr lang="en-US" sz="1962">
                          <a:solidFill>
                            <a:srgbClr val="000000"/>
                          </a:solidFill>
                          <a:latin typeface="Ubuntu Bold"/>
                        </a:rPr>
                        <a:t>It can be seen that the most incidents that occurred were in the District of Roxbury (B2) with a dark red sign of 49,939 incidents with a percentage of 15.74%.</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rowSpan="2">
                  <a:txBody>
                    <a:bodyPr/>
                    <a:lstStyle/>
                    <a:p>
                      <a:pPr algn="ctr">
                        <a:lnSpc>
                          <a:spcPts val="2747"/>
                        </a:lnSpc>
                        <a:defRPr/>
                      </a:pPr>
                      <a:r>
                        <a:rPr lang="en-US" sz="1962">
                          <a:solidFill>
                            <a:srgbClr val="000000"/>
                          </a:solidFill>
                          <a:latin typeface="Ubuntu Bold"/>
                        </a:rPr>
                        <a:t>The Boston Police Department (BPD) should add more personnel and patrol schedules to oversee 5 districts with most incidents happened between 35,000 and 49,000 incidents, there are districts of Roxbury (B2), Dorchester (C11), South End (D4) , Downtown (A1), and Mattapan (B3).</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95522">
                <a:tc>
                  <a:txBody>
                    <a:bodyPr/>
                    <a:lstStyle/>
                    <a:p>
                      <a:pPr algn="ctr">
                        <a:lnSpc>
                          <a:spcPts val="2747"/>
                        </a:lnSpc>
                        <a:defRPr/>
                      </a:pPr>
                      <a:r>
                        <a:rPr lang="en-US" sz="1962">
                          <a:solidFill>
                            <a:srgbClr val="000000"/>
                          </a:solidFill>
                          <a:latin typeface="Ubuntu Bold"/>
                        </a:rPr>
                        <a:t>While the least number of incidents occurred in the Charlestown District (A15) with a white cream sign of 6,505 incidents and a percentage of 2.04%.</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The Boston Police Department (BPD) should add more personnel and patrol schedules to oversee 5 districts with most incidents happened between 35,000 and 49,000 incidents, there are districts of Roxbury (B2), Dorchester (C11), South End (D4) , Downtown (A1), and Mattapan (B3).</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15466">
                <a:tc>
                  <a:txBody>
                    <a:bodyPr/>
                    <a:lstStyle/>
                    <a:p>
                      <a:pPr algn="ctr">
                        <a:lnSpc>
                          <a:spcPts val="2747"/>
                        </a:lnSpc>
                        <a:defRPr/>
                      </a:pPr>
                      <a:r>
                        <a:rPr lang="en-US" sz="1962">
                          <a:solidFill>
                            <a:srgbClr val="000000"/>
                          </a:solidFill>
                          <a:latin typeface="Ubuntu Bold"/>
                        </a:rPr>
                        <a:t>There are 4 locations where the highest number of incidents are located close together in 3 different districts, there are districts of Roxbury (B2), South Boston (C6), and South End (D4).</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The Boston Police Department (BPD) should form a special task force to investigate whether there is a connection between 4 adjacent location points with the highest total incidents in 3 different districts. If there is an organized criminal group in that area or is it just a coincidence.</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2458849" y="626188"/>
            <a:ext cx="13370303" cy="1589535"/>
          </a:xfrm>
          <a:prstGeom prst="rect">
            <a:avLst/>
          </a:prstGeom>
        </p:spPr>
        <p:txBody>
          <a:bodyPr lIns="0" tIns="0" rIns="0" bIns="0" rtlCol="0" anchor="t">
            <a:spAutoFit/>
          </a:bodyPr>
          <a:lstStyle/>
          <a:p>
            <a:pPr algn="ctr">
              <a:lnSpc>
                <a:spcPts val="6264"/>
              </a:lnSpc>
            </a:pPr>
            <a:r>
              <a:rPr lang="en-US" sz="5400">
                <a:solidFill>
                  <a:srgbClr val="012F96"/>
                </a:solidFill>
                <a:latin typeface="Canva Sans Bold"/>
              </a:rPr>
              <a:t> Districts and The Location Points That are Most Prone to an Incident in Boston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9328" y="239328"/>
            <a:ext cx="1578745" cy="15787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8360" y="237392"/>
            <a:ext cx="1580681" cy="1580681"/>
          </a:xfrm>
          <a:prstGeom prst="rect">
            <a:avLst/>
          </a:prstGeom>
        </p:spPr>
      </p:pic>
      <p:pic>
        <p:nvPicPr>
          <p:cNvPr id="3" name="Picture 3"/>
          <p:cNvPicPr>
            <a:picLocks noChangeAspect="1"/>
          </p:cNvPicPr>
          <p:nvPr/>
        </p:nvPicPr>
        <p:blipFill>
          <a:blip r:embed="rId4"/>
          <a:srcRect/>
          <a:stretch>
            <a:fillRect/>
          </a:stretch>
        </p:blipFill>
        <p:spPr>
          <a:xfrm>
            <a:off x="2258128" y="2948109"/>
            <a:ext cx="6803175" cy="6310191"/>
          </a:xfrm>
          <a:prstGeom prst="rect">
            <a:avLst/>
          </a:prstGeom>
        </p:spPr>
      </p:pic>
      <p:pic>
        <p:nvPicPr>
          <p:cNvPr id="4" name="Picture 4"/>
          <p:cNvPicPr>
            <a:picLocks noChangeAspect="1"/>
          </p:cNvPicPr>
          <p:nvPr/>
        </p:nvPicPr>
        <p:blipFill>
          <a:blip r:embed="rId5"/>
          <a:srcRect/>
          <a:stretch>
            <a:fillRect/>
          </a:stretch>
        </p:blipFill>
        <p:spPr>
          <a:xfrm>
            <a:off x="9425714" y="2948109"/>
            <a:ext cx="6891912" cy="6310191"/>
          </a:xfrm>
          <a:prstGeom prst="rect">
            <a:avLst/>
          </a:prstGeom>
        </p:spPr>
      </p:pic>
      <p:sp>
        <p:nvSpPr>
          <p:cNvPr id="5" name="TextBox 5"/>
          <p:cNvSpPr txBox="1"/>
          <p:nvPr/>
        </p:nvSpPr>
        <p:spPr>
          <a:xfrm>
            <a:off x="2258128" y="585417"/>
            <a:ext cx="15329834" cy="1405512"/>
          </a:xfrm>
          <a:prstGeom prst="rect">
            <a:avLst/>
          </a:prstGeom>
        </p:spPr>
        <p:txBody>
          <a:bodyPr lIns="0" tIns="0" rIns="0" bIns="0" rtlCol="0" anchor="t">
            <a:spAutoFit/>
          </a:bodyPr>
          <a:lstStyle/>
          <a:p>
            <a:pPr algn="ctr">
              <a:lnSpc>
                <a:spcPts val="5568"/>
              </a:lnSpc>
            </a:pPr>
            <a:r>
              <a:rPr lang="en-US" sz="4800">
                <a:solidFill>
                  <a:srgbClr val="012F96"/>
                </a:solidFill>
                <a:latin typeface="Canva Sans Bold"/>
              </a:rPr>
              <a:t>The Trend of Homicide Incidents and Incidents That Involving Shootings in Boston from 2015-2018</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78745" y="2571804"/>
          <a:ext cx="15130510" cy="6686496"/>
        </p:xfrm>
        <a:graphic>
          <a:graphicData uri="http://schemas.openxmlformats.org/drawingml/2006/table">
            <a:tbl>
              <a:tblPr/>
              <a:tblGrid>
                <a:gridCol w="7565255">
                  <a:extLst>
                    <a:ext uri="{9D8B030D-6E8A-4147-A177-3AD203B41FA5}">
                      <a16:colId xmlns:a16="http://schemas.microsoft.com/office/drawing/2014/main" val="20000"/>
                    </a:ext>
                  </a:extLst>
                </a:gridCol>
                <a:gridCol w="7565255">
                  <a:extLst>
                    <a:ext uri="{9D8B030D-6E8A-4147-A177-3AD203B41FA5}">
                      <a16:colId xmlns:a16="http://schemas.microsoft.com/office/drawing/2014/main" val="20001"/>
                    </a:ext>
                  </a:extLst>
                </a:gridCol>
              </a:tblGrid>
              <a:tr h="745894">
                <a:tc>
                  <a:txBody>
                    <a:bodyPr/>
                    <a:lstStyle/>
                    <a:p>
                      <a:pPr algn="ctr">
                        <a:lnSpc>
                          <a:spcPts val="2747"/>
                        </a:lnSpc>
                        <a:defRPr/>
                      </a:pPr>
                      <a:r>
                        <a:rPr lang="en-US" sz="1962">
                          <a:solidFill>
                            <a:srgbClr val="000000"/>
                          </a:solidFill>
                          <a:latin typeface="Ubuntu Bold"/>
                        </a:rPr>
                        <a:t>INSIGHTS</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RECOMMENDATION</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22929">
                <a:tc>
                  <a:txBody>
                    <a:bodyPr/>
                    <a:lstStyle/>
                    <a:p>
                      <a:pPr algn="ctr">
                        <a:lnSpc>
                          <a:spcPts val="2747"/>
                        </a:lnSpc>
                        <a:defRPr/>
                      </a:pPr>
                      <a:r>
                        <a:rPr lang="en-US" sz="1962">
                          <a:solidFill>
                            <a:srgbClr val="000000"/>
                          </a:solidFill>
                          <a:latin typeface="Ubuntu Bold"/>
                        </a:rPr>
                        <a:t>The number of incidents of Homicides and shootings tends to be fluctuate from 2015 to 2018. From 2015 to 2017, the number of incidents has been increased and from 2017 to 2018, the number of incidents has decreased quite drastically.</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rowSpan="3">
                  <a:txBody>
                    <a:bodyPr/>
                    <a:lstStyle/>
                    <a:p>
                      <a:pPr algn="ctr">
                        <a:lnSpc>
                          <a:spcPts val="2747"/>
                        </a:lnSpc>
                        <a:defRPr/>
                      </a:pPr>
                      <a:r>
                        <a:rPr lang="en-US" sz="1962">
                          <a:solidFill>
                            <a:srgbClr val="000000"/>
                          </a:solidFill>
                          <a:latin typeface="Ubuntu Bold"/>
                        </a:rPr>
                        <a:t>The Boston Police Department is advised to review the preventive and repressive strategies that were previously successful in 2017 to 2018. Because there is a high probability that illegal weapons can be obtained again easily and the level of supervision of gang members is also decreased. </a:t>
                      </a:r>
                      <a:endParaRPr lang="en-US" sz="1100"/>
                    </a:p>
                    <a:p>
                      <a:pPr algn="ctr">
                        <a:lnSpc>
                          <a:spcPts val="2747"/>
                        </a:lnSpc>
                      </a:pPr>
                      <a:r>
                        <a:rPr lang="en-US" sz="1962">
                          <a:solidFill>
                            <a:srgbClr val="000000"/>
                          </a:solidFill>
                          <a:latin typeface="Ubuntu Bold"/>
                        </a:rPr>
                        <a:t>War between gangs could be one of the factors causing the Homicide incidents to increase again. </a:t>
                      </a:r>
                    </a:p>
                    <a:p>
                      <a:pPr algn="ctr">
                        <a:lnSpc>
                          <a:spcPts val="2747"/>
                        </a:lnSpc>
                      </a:pPr>
                      <a:r>
                        <a:rPr lang="en-US" sz="1962">
                          <a:solidFill>
                            <a:srgbClr val="000000"/>
                          </a:solidFill>
                          <a:latin typeface="Ubuntu Bold"/>
                        </a:rPr>
                        <a:t>According to U.S. Attorney's Office, District of Massachusetts, in 2020 there were 31 NOB gang members who were allegedly involved with various criminal activities such as Homicide, attempted Homicide, and illegal firearms crimes. </a:t>
                      </a:r>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34412">
                <a:tc>
                  <a:txBody>
                    <a:bodyPr/>
                    <a:lstStyle/>
                    <a:p>
                      <a:pPr algn="ctr">
                        <a:lnSpc>
                          <a:spcPts val="2747"/>
                        </a:lnSpc>
                        <a:defRPr/>
                      </a:pPr>
                      <a:r>
                        <a:rPr lang="en-US" sz="1962">
                          <a:solidFill>
                            <a:srgbClr val="000000"/>
                          </a:solidFill>
                          <a:latin typeface="Ubuntu Bold"/>
                        </a:rPr>
                        <a:t>This shows that preventive and repressive measures against the use of firearms have been successful in reducing the number of shooting crimes by up to 185 incidents.</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The Boston Police Department is advised to review the preventive and repressive strategies that were previously successful in 2017 to 2018. Because there is a high probability that illegal weapons can be obtained again easily and the level of supervision of gang members is also decreased. </a:t>
                      </a:r>
                      <a:endParaRPr lang="en-US" sz="1100"/>
                    </a:p>
                    <a:p>
                      <a:pPr algn="ctr">
                        <a:lnSpc>
                          <a:spcPts val="2747"/>
                        </a:lnSpc>
                      </a:pPr>
                      <a:r>
                        <a:rPr lang="en-US" sz="1962">
                          <a:solidFill>
                            <a:srgbClr val="000000"/>
                          </a:solidFill>
                          <a:latin typeface="Ubuntu Bold"/>
                        </a:rPr>
                        <a:t>War between gangs could be one of the factors causing the Homicide incidents to increase again. </a:t>
                      </a:r>
                    </a:p>
                    <a:p>
                      <a:pPr algn="ctr">
                        <a:lnSpc>
                          <a:spcPts val="2747"/>
                        </a:lnSpc>
                      </a:pPr>
                      <a:r>
                        <a:rPr lang="en-US" sz="1962">
                          <a:solidFill>
                            <a:srgbClr val="000000"/>
                          </a:solidFill>
                          <a:latin typeface="Ubuntu Bold"/>
                        </a:rPr>
                        <a:t>According to U.S. Attorney's Office, District of Massachusetts, in 2020 there were 31 NOB gang members who were allegedly involved with various criminal activities such as Homicide, attempted Homicide, and illegal firearms crimes. </a:t>
                      </a:r>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83261">
                <a:tc>
                  <a:txBody>
                    <a:bodyPr/>
                    <a:lstStyle/>
                    <a:p>
                      <a:pPr algn="ctr">
                        <a:lnSpc>
                          <a:spcPts val="2747"/>
                        </a:lnSpc>
                        <a:defRPr/>
                      </a:pPr>
                      <a:r>
                        <a:rPr lang="en-US" sz="1962">
                          <a:solidFill>
                            <a:srgbClr val="000000"/>
                          </a:solidFill>
                          <a:latin typeface="Ubuntu Bold"/>
                        </a:rPr>
                        <a:t>In 2018 there were 33 incidents of Homicide. However, there was a jump of 54% in 2020 from the previous year's 37 incidents. This indirectly indicates that incidents involving the use of firearms have also increased.</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The Boston Police Department is advised to review the preventive and repressive strategies that were previously successful in 2017 to 2018. Because there is a high probability that illegal weapons can be obtained again easily and the level of supervision of gang members is also decreased. </a:t>
                      </a:r>
                      <a:endParaRPr lang="en-US" sz="1100"/>
                    </a:p>
                    <a:p>
                      <a:pPr algn="ctr">
                        <a:lnSpc>
                          <a:spcPts val="2747"/>
                        </a:lnSpc>
                      </a:pPr>
                      <a:r>
                        <a:rPr lang="en-US" sz="1962">
                          <a:solidFill>
                            <a:srgbClr val="000000"/>
                          </a:solidFill>
                          <a:latin typeface="Ubuntu Bold"/>
                        </a:rPr>
                        <a:t>War between gangs could be one of the factors causing the Homicide incidents to increase again. </a:t>
                      </a:r>
                    </a:p>
                    <a:p>
                      <a:pPr algn="ctr">
                        <a:lnSpc>
                          <a:spcPts val="2747"/>
                        </a:lnSpc>
                      </a:pPr>
                      <a:r>
                        <a:rPr lang="en-US" sz="1962">
                          <a:solidFill>
                            <a:srgbClr val="000000"/>
                          </a:solidFill>
                          <a:latin typeface="Ubuntu Bold"/>
                        </a:rPr>
                        <a:t>According to U.S. Attorney's Office, District of Massachusetts, in 2020 there were 31 NOB gang members who were allegedly involved with various criminal activities such as Homicide, attempted Homicide, and illegal firearms crimes. </a:t>
                      </a:r>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8360" y="237392"/>
            <a:ext cx="1580681" cy="1580681"/>
          </a:xfrm>
          <a:prstGeom prst="rect">
            <a:avLst/>
          </a:prstGeom>
        </p:spPr>
      </p:pic>
      <p:sp>
        <p:nvSpPr>
          <p:cNvPr id="4" name="TextBox 4"/>
          <p:cNvSpPr txBox="1"/>
          <p:nvPr/>
        </p:nvSpPr>
        <p:spPr>
          <a:xfrm>
            <a:off x="2258128" y="585417"/>
            <a:ext cx="15428433" cy="1405512"/>
          </a:xfrm>
          <a:prstGeom prst="rect">
            <a:avLst/>
          </a:prstGeom>
        </p:spPr>
        <p:txBody>
          <a:bodyPr lIns="0" tIns="0" rIns="0" bIns="0" rtlCol="0" anchor="t">
            <a:spAutoFit/>
          </a:bodyPr>
          <a:lstStyle/>
          <a:p>
            <a:pPr algn="ctr">
              <a:lnSpc>
                <a:spcPts val="5568"/>
              </a:lnSpc>
            </a:pPr>
            <a:r>
              <a:rPr lang="en-US" sz="4800">
                <a:solidFill>
                  <a:srgbClr val="012F96"/>
                </a:solidFill>
                <a:latin typeface="Canva Sans Bold"/>
              </a:rPr>
              <a:t>The Trend of Homicide Incidents and Incidents That Involving Shootings in Boston from 2015-2018</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12221" y="247161"/>
            <a:ext cx="1743767" cy="1743767"/>
          </a:xfrm>
          <a:prstGeom prst="rect">
            <a:avLst/>
          </a:prstGeom>
        </p:spPr>
      </p:pic>
      <p:pic>
        <p:nvPicPr>
          <p:cNvPr id="3" name="Picture 3"/>
          <p:cNvPicPr>
            <a:picLocks noChangeAspect="1"/>
          </p:cNvPicPr>
          <p:nvPr/>
        </p:nvPicPr>
        <p:blipFill>
          <a:blip r:embed="rId4"/>
          <a:srcRect l="361" r="361"/>
          <a:stretch>
            <a:fillRect/>
          </a:stretch>
        </p:blipFill>
        <p:spPr>
          <a:xfrm>
            <a:off x="4571850" y="2195400"/>
            <a:ext cx="9144299" cy="7665065"/>
          </a:xfrm>
          <a:prstGeom prst="rect">
            <a:avLst/>
          </a:prstGeom>
        </p:spPr>
      </p:pic>
      <p:sp>
        <p:nvSpPr>
          <p:cNvPr id="4" name="TextBox 4"/>
          <p:cNvSpPr txBox="1"/>
          <p:nvPr/>
        </p:nvSpPr>
        <p:spPr>
          <a:xfrm>
            <a:off x="1881774" y="585417"/>
            <a:ext cx="15001172" cy="1405512"/>
          </a:xfrm>
          <a:prstGeom prst="rect">
            <a:avLst/>
          </a:prstGeom>
        </p:spPr>
        <p:txBody>
          <a:bodyPr lIns="0" tIns="0" rIns="0" bIns="0" rtlCol="0" anchor="t">
            <a:spAutoFit/>
          </a:bodyPr>
          <a:lstStyle/>
          <a:p>
            <a:pPr algn="ctr">
              <a:lnSpc>
                <a:spcPts val="5568"/>
              </a:lnSpc>
            </a:pPr>
            <a:r>
              <a:rPr lang="en-US" sz="4800">
                <a:solidFill>
                  <a:srgbClr val="012F96"/>
                </a:solidFill>
                <a:latin typeface="Canva Sans Bold"/>
              </a:rPr>
              <a:t>The Days That The Most Incidents Occured </a:t>
            </a:r>
          </a:p>
          <a:p>
            <a:pPr algn="ctr">
              <a:lnSpc>
                <a:spcPts val="5568"/>
              </a:lnSpc>
            </a:pPr>
            <a:r>
              <a:rPr lang="en-US" sz="4800">
                <a:solidFill>
                  <a:srgbClr val="012F96"/>
                </a:solidFill>
                <a:latin typeface="Canva Sans Bold"/>
              </a:rPr>
              <a:t>in Boston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78745" y="2571804"/>
          <a:ext cx="14478163" cy="5733065"/>
        </p:xfrm>
        <a:graphic>
          <a:graphicData uri="http://schemas.openxmlformats.org/drawingml/2006/table">
            <a:tbl>
              <a:tblPr/>
              <a:tblGrid>
                <a:gridCol w="7565851">
                  <a:extLst>
                    <a:ext uri="{9D8B030D-6E8A-4147-A177-3AD203B41FA5}">
                      <a16:colId xmlns:a16="http://schemas.microsoft.com/office/drawing/2014/main" val="20000"/>
                    </a:ext>
                  </a:extLst>
                </a:gridCol>
                <a:gridCol w="6912312">
                  <a:extLst>
                    <a:ext uri="{9D8B030D-6E8A-4147-A177-3AD203B41FA5}">
                      <a16:colId xmlns:a16="http://schemas.microsoft.com/office/drawing/2014/main" val="20001"/>
                    </a:ext>
                  </a:extLst>
                </a:gridCol>
              </a:tblGrid>
              <a:tr h="746386">
                <a:tc>
                  <a:txBody>
                    <a:bodyPr/>
                    <a:lstStyle/>
                    <a:p>
                      <a:pPr algn="ctr">
                        <a:lnSpc>
                          <a:spcPts val="2747"/>
                        </a:lnSpc>
                        <a:defRPr/>
                      </a:pPr>
                      <a:r>
                        <a:rPr lang="en-US" sz="1962">
                          <a:solidFill>
                            <a:srgbClr val="000000"/>
                          </a:solidFill>
                          <a:latin typeface="Ubuntu Bold"/>
                        </a:rPr>
                        <a:t>INSIGHTS</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RECOMMENDATION</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24329">
                <a:tc>
                  <a:txBody>
                    <a:bodyPr/>
                    <a:lstStyle/>
                    <a:p>
                      <a:pPr algn="ctr">
                        <a:lnSpc>
                          <a:spcPts val="2747"/>
                        </a:lnSpc>
                        <a:defRPr/>
                      </a:pPr>
                      <a:r>
                        <a:rPr lang="en-US" sz="1962">
                          <a:solidFill>
                            <a:srgbClr val="000000"/>
                          </a:solidFill>
                          <a:latin typeface="Ubuntu Bold"/>
                        </a:rPr>
                        <a:t>Based on the pie chart, it can be seen that many incidents of violations in the City of Boston occurred on Fridays with a percentage of 15.20%. Followed by Wednesday and Thursday with respective percentages of 14.65% and 14.62%.</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rowSpan="3">
                  <a:txBody>
                    <a:bodyPr/>
                    <a:lstStyle/>
                    <a:p>
                      <a:pPr algn="ctr">
                        <a:lnSpc>
                          <a:spcPts val="2747"/>
                        </a:lnSpc>
                        <a:defRPr/>
                      </a:pPr>
                      <a:r>
                        <a:rPr lang="en-US" sz="1962">
                          <a:solidFill>
                            <a:srgbClr val="000000"/>
                          </a:solidFill>
                          <a:latin typeface="Ubuntu Bold"/>
                        </a:rPr>
                        <a:t>The Boston Police Department (BPD) was advised to re-evaluate the police personnel patrol schedule. Where patrol activities on Wednesday, Thursday and Friday should be prioritized compared to Saturday and Sunday. </a:t>
                      </a:r>
                      <a:endParaRPr lang="en-US" sz="1100"/>
                    </a:p>
                    <a:p>
                      <a:pPr algn="ctr">
                        <a:lnSpc>
                          <a:spcPts val="2747"/>
                        </a:lnSpc>
                      </a:pPr>
                      <a:r>
                        <a:rPr lang="en-US" sz="1962">
                          <a:solidFill>
                            <a:srgbClr val="000000"/>
                          </a:solidFill>
                          <a:latin typeface="Ubuntu Bold"/>
                        </a:rPr>
                        <a:t>By adding more patrol schedules on these days it is hoped that it can reduce the number of incidents per day and can create a safer situation for the citizens of the City of Boston.</a:t>
                      </a:r>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35358">
                <a:tc>
                  <a:txBody>
                    <a:bodyPr/>
                    <a:lstStyle/>
                    <a:p>
                      <a:pPr algn="ctr">
                        <a:lnSpc>
                          <a:spcPts val="2747"/>
                        </a:lnSpc>
                        <a:defRPr/>
                      </a:pPr>
                      <a:r>
                        <a:rPr lang="en-US" sz="1962">
                          <a:solidFill>
                            <a:srgbClr val="000000"/>
                          </a:solidFill>
                          <a:latin typeface="Ubuntu Bold"/>
                        </a:rPr>
                        <a:t>Saturday and Sunday were the days with the fewest incidents of violations with percentages of 14.05% and 12.64%.</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The Boston Police Department (BPD) was advised to re-evaluate the police personnel patrol schedule. Where patrol activities on Wednesday, Thursday and Friday should be prioritized compared to Saturday and Sunday. </a:t>
                      </a:r>
                      <a:endParaRPr lang="en-US" sz="1100"/>
                    </a:p>
                    <a:p>
                      <a:pPr algn="ctr">
                        <a:lnSpc>
                          <a:spcPts val="2747"/>
                        </a:lnSpc>
                      </a:pPr>
                      <a:r>
                        <a:rPr lang="en-US" sz="1962">
                          <a:solidFill>
                            <a:srgbClr val="000000"/>
                          </a:solidFill>
                          <a:latin typeface="Ubuntu Bold"/>
                        </a:rPr>
                        <a:t>By adding more patrol schedules on these days it is hoped that it can reduce the number of incidents per day and can create a safer situation for the citizens of the City of Boston.</a:t>
                      </a:r>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26992">
                <a:tc>
                  <a:txBody>
                    <a:bodyPr/>
                    <a:lstStyle/>
                    <a:p>
                      <a:pPr algn="ctr">
                        <a:lnSpc>
                          <a:spcPts val="2747"/>
                        </a:lnSpc>
                        <a:defRPr/>
                      </a:pPr>
                      <a:r>
                        <a:rPr lang="en-US" sz="1962">
                          <a:solidFill>
                            <a:srgbClr val="000000"/>
                          </a:solidFill>
                          <a:latin typeface="Ubuntu Bold"/>
                        </a:rPr>
                        <a:t>This shows that there are more incidents of violations in the City of Boston on weekdays than on weekends.</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The Boston Police Department (BPD) was advised to re-evaluate the police personnel patrol schedule. Where patrol activities on Wednesday, Thursday and Friday should be prioritized compared to Saturday and Sunday. </a:t>
                      </a:r>
                      <a:endParaRPr lang="en-US" sz="1100"/>
                    </a:p>
                    <a:p>
                      <a:pPr algn="ctr">
                        <a:lnSpc>
                          <a:spcPts val="2747"/>
                        </a:lnSpc>
                      </a:pPr>
                      <a:r>
                        <a:rPr lang="en-US" sz="1962">
                          <a:solidFill>
                            <a:srgbClr val="000000"/>
                          </a:solidFill>
                          <a:latin typeface="Ubuntu Bold"/>
                        </a:rPr>
                        <a:t>By adding more patrol schedules on these days it is hoped that it can reduce the number of incidents per day and can create a safer situation for the citizens of the City of Boston.</a:t>
                      </a:r>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1881774" y="585417"/>
            <a:ext cx="15001172" cy="1405512"/>
          </a:xfrm>
          <a:prstGeom prst="rect">
            <a:avLst/>
          </a:prstGeom>
        </p:spPr>
        <p:txBody>
          <a:bodyPr lIns="0" tIns="0" rIns="0" bIns="0" rtlCol="0" anchor="t">
            <a:spAutoFit/>
          </a:bodyPr>
          <a:lstStyle/>
          <a:p>
            <a:pPr algn="ctr">
              <a:lnSpc>
                <a:spcPts val="5568"/>
              </a:lnSpc>
            </a:pPr>
            <a:r>
              <a:rPr lang="en-US" sz="4800">
                <a:solidFill>
                  <a:srgbClr val="012F96"/>
                </a:solidFill>
                <a:latin typeface="Canva Sans Bold"/>
              </a:rPr>
              <a:t>The Days That The Most Incidents Occured </a:t>
            </a:r>
          </a:p>
          <a:p>
            <a:pPr algn="ctr">
              <a:lnSpc>
                <a:spcPts val="5568"/>
              </a:lnSpc>
            </a:pPr>
            <a:r>
              <a:rPr lang="en-US" sz="4800">
                <a:solidFill>
                  <a:srgbClr val="012F96"/>
                </a:solidFill>
                <a:latin typeface="Canva Sans Bold"/>
              </a:rPr>
              <a:t>in Boston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37312" y="247161"/>
            <a:ext cx="1743767" cy="17437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1274" y="309887"/>
            <a:ext cx="1681042" cy="1681042"/>
          </a:xfrm>
          <a:prstGeom prst="rect">
            <a:avLst/>
          </a:prstGeom>
        </p:spPr>
      </p:pic>
      <p:pic>
        <p:nvPicPr>
          <p:cNvPr id="3" name="Picture 3"/>
          <p:cNvPicPr>
            <a:picLocks noChangeAspect="1"/>
          </p:cNvPicPr>
          <p:nvPr/>
        </p:nvPicPr>
        <p:blipFill>
          <a:blip r:embed="rId4"/>
          <a:srcRect b="212"/>
          <a:stretch>
            <a:fillRect/>
          </a:stretch>
        </p:blipFill>
        <p:spPr>
          <a:xfrm>
            <a:off x="10333436" y="2514542"/>
            <a:ext cx="6250476" cy="6743758"/>
          </a:xfrm>
          <a:prstGeom prst="rect">
            <a:avLst/>
          </a:prstGeom>
        </p:spPr>
      </p:pic>
      <p:sp>
        <p:nvSpPr>
          <p:cNvPr id="4" name="TextBox 4"/>
          <p:cNvSpPr txBox="1"/>
          <p:nvPr/>
        </p:nvSpPr>
        <p:spPr>
          <a:xfrm>
            <a:off x="1881774" y="585417"/>
            <a:ext cx="15001172" cy="1405512"/>
          </a:xfrm>
          <a:prstGeom prst="rect">
            <a:avLst/>
          </a:prstGeom>
        </p:spPr>
        <p:txBody>
          <a:bodyPr lIns="0" tIns="0" rIns="0" bIns="0" rtlCol="0" anchor="t">
            <a:spAutoFit/>
          </a:bodyPr>
          <a:lstStyle/>
          <a:p>
            <a:pPr algn="ctr">
              <a:lnSpc>
                <a:spcPts val="5568"/>
              </a:lnSpc>
            </a:pPr>
            <a:r>
              <a:rPr lang="en-US" sz="4800">
                <a:solidFill>
                  <a:srgbClr val="012F96"/>
                </a:solidFill>
                <a:latin typeface="Canva Sans Bold"/>
              </a:rPr>
              <a:t>If There is a Tendency for More Incidents </a:t>
            </a:r>
          </a:p>
          <a:p>
            <a:pPr algn="ctr">
              <a:lnSpc>
                <a:spcPts val="5568"/>
              </a:lnSpc>
            </a:pPr>
            <a:r>
              <a:rPr lang="en-US" sz="4800">
                <a:solidFill>
                  <a:srgbClr val="012F96"/>
                </a:solidFill>
                <a:latin typeface="Canva Sans Bold"/>
              </a:rPr>
              <a:t>To Occured at Night</a:t>
            </a:r>
          </a:p>
        </p:txBody>
      </p:sp>
      <p:sp>
        <p:nvSpPr>
          <p:cNvPr id="5" name="TextBox 5"/>
          <p:cNvSpPr txBox="1"/>
          <p:nvPr/>
        </p:nvSpPr>
        <p:spPr>
          <a:xfrm>
            <a:off x="1147465" y="2409767"/>
            <a:ext cx="5945862" cy="863600"/>
          </a:xfrm>
          <a:prstGeom prst="rect">
            <a:avLst/>
          </a:prstGeom>
        </p:spPr>
        <p:txBody>
          <a:bodyPr lIns="0" tIns="0" rIns="0" bIns="0" rtlCol="0" anchor="t">
            <a:spAutoFit/>
          </a:bodyPr>
          <a:lstStyle/>
          <a:p>
            <a:pPr algn="ctr">
              <a:lnSpc>
                <a:spcPts val="7000"/>
              </a:lnSpc>
            </a:pPr>
            <a:r>
              <a:rPr lang="en-US" sz="5000">
                <a:solidFill>
                  <a:srgbClr val="012F96"/>
                </a:solidFill>
                <a:latin typeface="Canva Sans Bold"/>
              </a:rPr>
              <a:t>Hypothesis Testing</a:t>
            </a:r>
          </a:p>
        </p:txBody>
      </p:sp>
      <p:sp>
        <p:nvSpPr>
          <p:cNvPr id="6" name="TextBox 6"/>
          <p:cNvSpPr txBox="1"/>
          <p:nvPr/>
        </p:nvSpPr>
        <p:spPr>
          <a:xfrm>
            <a:off x="1191795" y="3730566"/>
            <a:ext cx="7722706" cy="2380615"/>
          </a:xfrm>
          <a:prstGeom prst="rect">
            <a:avLst/>
          </a:prstGeom>
        </p:spPr>
        <p:txBody>
          <a:bodyPr lIns="0" tIns="0" rIns="0" bIns="0" rtlCol="0" anchor="t">
            <a:spAutoFit/>
          </a:bodyPr>
          <a:lstStyle/>
          <a:p>
            <a:pPr algn="just">
              <a:lnSpc>
                <a:spcPts val="4759"/>
              </a:lnSpc>
            </a:pPr>
            <a:r>
              <a:rPr lang="en-US" sz="3399">
                <a:solidFill>
                  <a:srgbClr val="012F96"/>
                </a:solidFill>
                <a:latin typeface="Canva Sans"/>
              </a:rPr>
              <a:t>H0 : Violation incidents tend to occur more than 50% at night</a:t>
            </a:r>
          </a:p>
          <a:p>
            <a:pPr algn="just">
              <a:lnSpc>
                <a:spcPts val="4759"/>
              </a:lnSpc>
            </a:pPr>
            <a:r>
              <a:rPr lang="en-US" sz="3399">
                <a:solidFill>
                  <a:srgbClr val="012F96"/>
                </a:solidFill>
                <a:latin typeface="Canva Sans"/>
              </a:rPr>
              <a:t>H1 : Violation incidents tend not to occur more than 50% at night</a:t>
            </a:r>
          </a:p>
        </p:txBody>
      </p:sp>
      <p:sp>
        <p:nvSpPr>
          <p:cNvPr id="7" name="TextBox 7"/>
          <p:cNvSpPr txBox="1"/>
          <p:nvPr/>
        </p:nvSpPr>
        <p:spPr>
          <a:xfrm>
            <a:off x="1147465" y="6277610"/>
            <a:ext cx="7885801" cy="2380615"/>
          </a:xfrm>
          <a:prstGeom prst="rect">
            <a:avLst/>
          </a:prstGeom>
        </p:spPr>
        <p:txBody>
          <a:bodyPr lIns="0" tIns="0" rIns="0" bIns="0" rtlCol="0" anchor="t">
            <a:spAutoFit/>
          </a:bodyPr>
          <a:lstStyle/>
          <a:p>
            <a:pPr>
              <a:lnSpc>
                <a:spcPts val="4759"/>
              </a:lnSpc>
            </a:pPr>
            <a:r>
              <a:rPr lang="en-US" sz="3399">
                <a:solidFill>
                  <a:srgbClr val="012F96"/>
                </a:solidFill>
                <a:latin typeface="Canva Sans Bold"/>
              </a:rPr>
              <a:t>Results:</a:t>
            </a:r>
          </a:p>
          <a:p>
            <a:pPr>
              <a:lnSpc>
                <a:spcPts val="4759"/>
              </a:lnSpc>
            </a:pPr>
            <a:r>
              <a:rPr lang="en-US" sz="3399">
                <a:solidFill>
                  <a:srgbClr val="012F96"/>
                </a:solidFill>
                <a:latin typeface="Canva Sans"/>
              </a:rPr>
              <a:t>p-value = 0.06420632876812224</a:t>
            </a:r>
          </a:p>
          <a:p>
            <a:pPr>
              <a:lnSpc>
                <a:spcPts val="4759"/>
              </a:lnSpc>
            </a:pPr>
            <a:r>
              <a:rPr lang="en-US" sz="3399">
                <a:solidFill>
                  <a:srgbClr val="012F96"/>
                </a:solidFill>
                <a:latin typeface="Canva Sans"/>
              </a:rPr>
              <a:t>Reject H0, Violation incidents tend not to occur more than 50% at night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78745" y="2571804"/>
          <a:ext cx="14478163" cy="6286409"/>
        </p:xfrm>
        <a:graphic>
          <a:graphicData uri="http://schemas.openxmlformats.org/drawingml/2006/table">
            <a:tbl>
              <a:tblPr/>
              <a:tblGrid>
                <a:gridCol w="7993165">
                  <a:extLst>
                    <a:ext uri="{9D8B030D-6E8A-4147-A177-3AD203B41FA5}">
                      <a16:colId xmlns:a16="http://schemas.microsoft.com/office/drawing/2014/main" val="20000"/>
                    </a:ext>
                  </a:extLst>
                </a:gridCol>
                <a:gridCol w="6484998">
                  <a:extLst>
                    <a:ext uri="{9D8B030D-6E8A-4147-A177-3AD203B41FA5}">
                      <a16:colId xmlns:a16="http://schemas.microsoft.com/office/drawing/2014/main" val="20001"/>
                    </a:ext>
                  </a:extLst>
                </a:gridCol>
              </a:tblGrid>
              <a:tr h="746082">
                <a:tc>
                  <a:txBody>
                    <a:bodyPr/>
                    <a:lstStyle/>
                    <a:p>
                      <a:pPr algn="ctr">
                        <a:lnSpc>
                          <a:spcPts val="2747"/>
                        </a:lnSpc>
                        <a:defRPr/>
                      </a:pPr>
                      <a:r>
                        <a:rPr lang="en-US" sz="1962">
                          <a:solidFill>
                            <a:srgbClr val="000000"/>
                          </a:solidFill>
                          <a:latin typeface="Ubuntu Bold"/>
                        </a:rPr>
                        <a:t>INSIGHTS</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RECOMMENDATION</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76994">
                <a:tc>
                  <a:txBody>
                    <a:bodyPr/>
                    <a:lstStyle/>
                    <a:p>
                      <a:pPr algn="ctr">
                        <a:lnSpc>
                          <a:spcPts val="2747"/>
                        </a:lnSpc>
                        <a:defRPr/>
                      </a:pPr>
                      <a:r>
                        <a:rPr lang="en-US" sz="1962">
                          <a:solidFill>
                            <a:srgbClr val="000000"/>
                          </a:solidFill>
                          <a:latin typeface="Ubuntu Bold"/>
                        </a:rPr>
                        <a:t>Based on the hypothesis testing and pie-chart graphs, it can be seen that the proportion of incidents that occurred at night was not more than during the day. This can be influenced by the activity of residents at night which is less than during the day.</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rowSpan="2">
                  <a:txBody>
                    <a:bodyPr/>
                    <a:lstStyle/>
                    <a:p>
                      <a:pPr algn="ctr">
                        <a:lnSpc>
                          <a:spcPts val="2747"/>
                        </a:lnSpc>
                        <a:defRPr/>
                      </a:pPr>
                      <a:r>
                        <a:rPr lang="en-US" sz="1962">
                          <a:solidFill>
                            <a:srgbClr val="000000"/>
                          </a:solidFill>
                          <a:latin typeface="Ubuntu Bold"/>
                        </a:rPr>
                        <a:t>Even though the proportion of incidents that occurred during the day was greater, at the night the proportion of incidents that occurred was also quite large with a percentage of 37.44%. Therefore, the Boston Police Department is advised to increase personnel and patrol routes during the night. Especially patrols in areas that prone to criminal incidents as described in point analysis number 2.</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63333">
                <a:tc>
                  <a:txBody>
                    <a:bodyPr/>
                    <a:lstStyle/>
                    <a:p>
                      <a:pPr algn="ctr">
                        <a:lnSpc>
                          <a:spcPts val="2747"/>
                        </a:lnSpc>
                        <a:defRPr/>
                      </a:pPr>
                      <a:r>
                        <a:rPr lang="en-US" sz="1962">
                          <a:solidFill>
                            <a:srgbClr val="000000"/>
                          </a:solidFill>
                          <a:latin typeface="Ubuntu Bold"/>
                        </a:rPr>
                        <a:t>However, due to the fact that there are fewer residents' activities at night, the perpetrators have the opportunity to carry out their crimes.  For the example is the incident of house burglary, which often occurs at night and many residents are already sound asleep, this can provide a greater opportunity for the perpetrator to carry out the robbery without scared to be found out by the home owner.</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Even though the proportion of incidents that occurred during the day was greater, at the night the proportion of incidents that occurred was also quite large with a percentage of 37.44%. Therefore, the Boston Police Department is advised to increase personnel and patrol routes during the night. Especially patrols in areas that prone to criminal incidents as described in point analysis number 2.</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3"/>
          <p:cNvSpPr txBox="1"/>
          <p:nvPr/>
        </p:nvSpPr>
        <p:spPr>
          <a:xfrm>
            <a:off x="1881774" y="585417"/>
            <a:ext cx="15001172" cy="1405512"/>
          </a:xfrm>
          <a:prstGeom prst="rect">
            <a:avLst/>
          </a:prstGeom>
        </p:spPr>
        <p:txBody>
          <a:bodyPr lIns="0" tIns="0" rIns="0" bIns="0" rtlCol="0" anchor="t">
            <a:spAutoFit/>
          </a:bodyPr>
          <a:lstStyle/>
          <a:p>
            <a:pPr algn="ctr">
              <a:lnSpc>
                <a:spcPts val="5568"/>
              </a:lnSpc>
            </a:pPr>
            <a:r>
              <a:rPr lang="en-US" sz="4800">
                <a:solidFill>
                  <a:srgbClr val="012F96"/>
                </a:solidFill>
                <a:latin typeface="Canva Sans Bold"/>
              </a:rPr>
              <a:t>If There is a Tendency for More Incidents </a:t>
            </a:r>
          </a:p>
          <a:p>
            <a:pPr algn="ctr">
              <a:lnSpc>
                <a:spcPts val="5568"/>
              </a:lnSpc>
            </a:pPr>
            <a:r>
              <a:rPr lang="en-US" sz="4800">
                <a:solidFill>
                  <a:srgbClr val="012F96"/>
                </a:solidFill>
                <a:latin typeface="Canva Sans Bold"/>
              </a:rPr>
              <a:t>To Occured at Night</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51274" y="309887"/>
            <a:ext cx="1681042" cy="1681042"/>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3462454"/>
          <a:ext cx="6110866" cy="5238748"/>
        </p:xfrm>
        <a:graphic>
          <a:graphicData uri="http://schemas.openxmlformats.org/drawingml/2006/table">
            <a:tbl>
              <a:tblPr/>
              <a:tblGrid>
                <a:gridCol w="1966597">
                  <a:extLst>
                    <a:ext uri="{9D8B030D-6E8A-4147-A177-3AD203B41FA5}">
                      <a16:colId xmlns:a16="http://schemas.microsoft.com/office/drawing/2014/main" val="20000"/>
                    </a:ext>
                  </a:extLst>
                </a:gridCol>
                <a:gridCol w="1896240">
                  <a:extLst>
                    <a:ext uri="{9D8B030D-6E8A-4147-A177-3AD203B41FA5}">
                      <a16:colId xmlns:a16="http://schemas.microsoft.com/office/drawing/2014/main" val="20001"/>
                    </a:ext>
                  </a:extLst>
                </a:gridCol>
                <a:gridCol w="2248029">
                  <a:extLst>
                    <a:ext uri="{9D8B030D-6E8A-4147-A177-3AD203B41FA5}">
                      <a16:colId xmlns:a16="http://schemas.microsoft.com/office/drawing/2014/main" val="20002"/>
                    </a:ext>
                  </a:extLst>
                </a:gridCol>
              </a:tblGrid>
              <a:tr h="1168423">
                <a:tc>
                  <a:txBody>
                    <a:bodyPr/>
                    <a:lstStyle/>
                    <a:p>
                      <a:pPr algn="ctr">
                        <a:lnSpc>
                          <a:spcPts val="2799"/>
                        </a:lnSpc>
                        <a:defRPr/>
                      </a:pPr>
                      <a:r>
                        <a:rPr lang="en-US" sz="1999">
                          <a:solidFill>
                            <a:srgbClr val="000000"/>
                          </a:solidFill>
                          <a:latin typeface="Canva Sans Bold"/>
                        </a:rPr>
                        <a:t>UCR_PART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Number of Incident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Percentage of Incident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14065">
                <a:tc>
                  <a:txBody>
                    <a:bodyPr/>
                    <a:lstStyle/>
                    <a:p>
                      <a:pPr algn="ctr">
                        <a:lnSpc>
                          <a:spcPts val="2799"/>
                        </a:lnSpc>
                        <a:defRPr/>
                      </a:pPr>
                      <a:r>
                        <a:rPr lang="en-US" sz="1999">
                          <a:solidFill>
                            <a:srgbClr val="000000"/>
                          </a:solidFill>
                          <a:latin typeface="Canva Sans Bold"/>
                        </a:rPr>
                        <a:t>Part Three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158537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49.69</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4065">
                <a:tc>
                  <a:txBody>
                    <a:bodyPr/>
                    <a:lstStyle/>
                    <a:p>
                      <a:pPr algn="ctr">
                        <a:lnSpc>
                          <a:spcPts val="2799"/>
                        </a:lnSpc>
                        <a:defRPr/>
                      </a:pPr>
                      <a:r>
                        <a:rPr lang="en-US" sz="1999">
                          <a:solidFill>
                            <a:srgbClr val="000000"/>
                          </a:solidFill>
                          <a:latin typeface="Canva Sans Bold"/>
                        </a:rPr>
                        <a:t>Part Two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97557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30.58</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14065">
                <a:tc>
                  <a:txBody>
                    <a:bodyPr/>
                    <a:lstStyle/>
                    <a:p>
                      <a:pPr algn="ctr">
                        <a:lnSpc>
                          <a:spcPts val="2799"/>
                        </a:lnSpc>
                        <a:defRPr/>
                      </a:pPr>
                      <a:r>
                        <a:rPr lang="en-US" sz="1999">
                          <a:solidFill>
                            <a:srgbClr val="000000"/>
                          </a:solidFill>
                          <a:latin typeface="Canva Sans Bold"/>
                        </a:rPr>
                        <a:t>Part One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61625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19.32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14065">
                <a:tc>
                  <a:txBody>
                    <a:bodyPr/>
                    <a:lstStyle/>
                    <a:p>
                      <a:pPr algn="ctr">
                        <a:lnSpc>
                          <a:spcPts val="2799"/>
                        </a:lnSpc>
                        <a:defRPr/>
                      </a:pPr>
                      <a:r>
                        <a:rPr lang="en-US" sz="1999">
                          <a:solidFill>
                            <a:srgbClr val="000000"/>
                          </a:solidFill>
                          <a:latin typeface="Canva Sans Bold"/>
                        </a:rPr>
                        <a:t>Other</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1232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0.39</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14065">
                <a:tc>
                  <a:txBody>
                    <a:bodyPr/>
                    <a:lstStyle/>
                    <a:p>
                      <a:pPr algn="ctr">
                        <a:lnSpc>
                          <a:spcPts val="2799"/>
                        </a:lnSpc>
                        <a:defRPr/>
                      </a:pPr>
                      <a:r>
                        <a:rPr lang="en-US" sz="1999">
                          <a:solidFill>
                            <a:srgbClr val="000000"/>
                          </a:solidFill>
                          <a:latin typeface="Canva Sans Bold"/>
                        </a:rPr>
                        <a:t>N/A</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86</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799"/>
                        </a:lnSpc>
                        <a:defRPr/>
                      </a:pPr>
                      <a:r>
                        <a:rPr lang="en-US" sz="1999">
                          <a:solidFill>
                            <a:srgbClr val="000000"/>
                          </a:solidFill>
                          <a:latin typeface="Canva Sans Bold"/>
                        </a:rPr>
                        <a:t>0.03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2410" y="298575"/>
            <a:ext cx="1819038" cy="1819038"/>
          </a:xfrm>
          <a:prstGeom prst="rect">
            <a:avLst/>
          </a:prstGeom>
        </p:spPr>
      </p:pic>
      <p:graphicFrame>
        <p:nvGraphicFramePr>
          <p:cNvPr id="4" name="Table 4"/>
          <p:cNvGraphicFramePr>
            <a:graphicFrameLocks noGrp="1"/>
          </p:cNvGraphicFramePr>
          <p:nvPr/>
        </p:nvGraphicFramePr>
        <p:xfrm>
          <a:off x="7761245" y="4176829"/>
          <a:ext cx="9498055" cy="4524376"/>
        </p:xfrm>
        <a:graphic>
          <a:graphicData uri="http://schemas.openxmlformats.org/drawingml/2006/table">
            <a:tbl>
              <a:tblPr/>
              <a:tblGrid>
                <a:gridCol w="996675">
                  <a:extLst>
                    <a:ext uri="{9D8B030D-6E8A-4147-A177-3AD203B41FA5}">
                      <a16:colId xmlns:a16="http://schemas.microsoft.com/office/drawing/2014/main" val="20000"/>
                    </a:ext>
                  </a:extLst>
                </a:gridCol>
                <a:gridCol w="4771576">
                  <a:extLst>
                    <a:ext uri="{9D8B030D-6E8A-4147-A177-3AD203B41FA5}">
                      <a16:colId xmlns:a16="http://schemas.microsoft.com/office/drawing/2014/main" val="20001"/>
                    </a:ext>
                  </a:extLst>
                </a:gridCol>
                <a:gridCol w="1650991">
                  <a:extLst>
                    <a:ext uri="{9D8B030D-6E8A-4147-A177-3AD203B41FA5}">
                      <a16:colId xmlns:a16="http://schemas.microsoft.com/office/drawing/2014/main" val="20002"/>
                    </a:ext>
                  </a:extLst>
                </a:gridCol>
                <a:gridCol w="2078813">
                  <a:extLst>
                    <a:ext uri="{9D8B030D-6E8A-4147-A177-3AD203B41FA5}">
                      <a16:colId xmlns:a16="http://schemas.microsoft.com/office/drawing/2014/main" val="20003"/>
                    </a:ext>
                  </a:extLst>
                </a:gridCol>
              </a:tblGrid>
              <a:tr h="1466588">
                <a:tc>
                  <a:txBody>
                    <a:bodyPr/>
                    <a:lstStyle/>
                    <a:p>
                      <a:pPr algn="ctr">
                        <a:lnSpc>
                          <a:spcPts val="2659"/>
                        </a:lnSpc>
                        <a:defRPr/>
                      </a:pPr>
                      <a:r>
                        <a:rPr lang="en-US" sz="1899">
                          <a:solidFill>
                            <a:srgbClr val="000000"/>
                          </a:solidFill>
                          <a:latin typeface="Open Sans Light Bold"/>
                        </a:rPr>
                        <a:t>No.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Type_of_Incident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Number of Incident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Percentage of Incident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31094">
                <a:tc>
                  <a:txBody>
                    <a:bodyPr/>
                    <a:lstStyle/>
                    <a:p>
                      <a:pPr algn="ctr">
                        <a:lnSpc>
                          <a:spcPts val="2659"/>
                        </a:lnSpc>
                        <a:defRPr/>
                      </a:pPr>
                      <a:r>
                        <a:rPr lang="en-US" sz="1899">
                          <a:solidFill>
                            <a:srgbClr val="000000"/>
                          </a:solidFill>
                          <a:latin typeface="Open Sans Light Bold"/>
                        </a:rPr>
                        <a:t>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LARCENY IN A BUILDING $200 &amp; OVER</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9073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14.72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1094">
                <a:tc>
                  <a:txBody>
                    <a:bodyPr/>
                    <a:lstStyle/>
                    <a:p>
                      <a:pPr algn="ctr">
                        <a:lnSpc>
                          <a:spcPts val="2659"/>
                        </a:lnSpc>
                        <a:defRPr/>
                      </a:pPr>
                      <a:r>
                        <a:rPr lang="en-US" sz="1899">
                          <a:solidFill>
                            <a:srgbClr val="000000"/>
                          </a:solidFill>
                          <a:latin typeface="Open Sans Light Bold"/>
                        </a:rPr>
                        <a:t>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LARCENY THEFT FROM MV - NON-ACCESSORY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8894</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14.43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95600">
                <a:tc>
                  <a:txBody>
                    <a:bodyPr/>
                    <a:lstStyle/>
                    <a:p>
                      <a:pPr algn="ctr">
                        <a:lnSpc>
                          <a:spcPts val="2659"/>
                        </a:lnSpc>
                        <a:defRPr/>
                      </a:pPr>
                      <a:r>
                        <a:rPr lang="en-US" sz="1899">
                          <a:solidFill>
                            <a:srgbClr val="000000"/>
                          </a:solidFill>
                          <a:latin typeface="Open Sans Light Bold"/>
                        </a:rPr>
                        <a:t>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LARCENY SHOPLIFTING $200 &amp; OVER</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7952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12.90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2283217" y="712101"/>
            <a:ext cx="13721567" cy="1405512"/>
          </a:xfrm>
          <a:prstGeom prst="rect">
            <a:avLst/>
          </a:prstGeom>
        </p:spPr>
        <p:txBody>
          <a:bodyPr lIns="0" tIns="0" rIns="0" bIns="0" rtlCol="0" anchor="t">
            <a:spAutoFit/>
          </a:bodyPr>
          <a:lstStyle/>
          <a:p>
            <a:pPr algn="ctr">
              <a:lnSpc>
                <a:spcPts val="5568"/>
              </a:lnSpc>
            </a:pPr>
            <a:r>
              <a:rPr lang="en-US" sz="4800">
                <a:solidFill>
                  <a:srgbClr val="012F96"/>
                </a:solidFill>
                <a:latin typeface="Canva Sans Bold"/>
              </a:rPr>
              <a:t>Types of Violations That Often Occur Based on The Category of Each UCR Part</a:t>
            </a:r>
          </a:p>
        </p:txBody>
      </p:sp>
      <p:sp>
        <p:nvSpPr>
          <p:cNvPr id="6" name="TextBox 6"/>
          <p:cNvSpPr txBox="1"/>
          <p:nvPr/>
        </p:nvSpPr>
        <p:spPr>
          <a:xfrm>
            <a:off x="1028700" y="2687293"/>
            <a:ext cx="1505664" cy="580390"/>
          </a:xfrm>
          <a:prstGeom prst="rect">
            <a:avLst/>
          </a:prstGeom>
        </p:spPr>
        <p:txBody>
          <a:bodyPr lIns="0" tIns="0" rIns="0" bIns="0" rtlCol="0" anchor="t">
            <a:spAutoFit/>
          </a:bodyPr>
          <a:lstStyle/>
          <a:p>
            <a:pPr algn="ctr">
              <a:lnSpc>
                <a:spcPts val="4759"/>
              </a:lnSpc>
            </a:pPr>
            <a:r>
              <a:rPr lang="en-US" sz="3399">
                <a:solidFill>
                  <a:srgbClr val="012F96"/>
                </a:solidFill>
                <a:latin typeface="Canva Sans"/>
              </a:rPr>
              <a:t>Overall</a:t>
            </a:r>
          </a:p>
        </p:txBody>
      </p:sp>
      <p:sp>
        <p:nvSpPr>
          <p:cNvPr id="7" name="TextBox 7"/>
          <p:cNvSpPr txBox="1"/>
          <p:nvPr/>
        </p:nvSpPr>
        <p:spPr>
          <a:xfrm>
            <a:off x="7761244" y="3201008"/>
            <a:ext cx="2678155"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12F96"/>
                </a:solidFill>
                <a:latin typeface="Canva Sans"/>
              </a:rPr>
              <a:t>UCR_PART 1</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a:off x="1677276" y="3434178"/>
            <a:ext cx="1854824" cy="174856"/>
            <a:chOff x="0" y="0"/>
            <a:chExt cx="4347741" cy="409865"/>
          </a:xfrm>
        </p:grpSpPr>
        <p:sp>
          <p:nvSpPr>
            <p:cNvPr id="3" name="Freeform 3"/>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4" name="Group 4"/>
          <p:cNvGrpSpPr/>
          <p:nvPr/>
        </p:nvGrpSpPr>
        <p:grpSpPr>
          <a:xfrm>
            <a:off x="3619621" y="3434178"/>
            <a:ext cx="174856" cy="174856"/>
            <a:chOff x="0" y="0"/>
            <a:chExt cx="1913890" cy="1913890"/>
          </a:xfrm>
        </p:grpSpPr>
        <p:sp>
          <p:nvSpPr>
            <p:cNvPr id="5" name="Freeform 5"/>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6" name="Group 6"/>
          <p:cNvGrpSpPr/>
          <p:nvPr/>
        </p:nvGrpSpPr>
        <p:grpSpPr>
          <a:xfrm>
            <a:off x="3885062" y="3434178"/>
            <a:ext cx="174856" cy="174856"/>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8" name="Group 8"/>
          <p:cNvGrpSpPr/>
          <p:nvPr/>
        </p:nvGrpSpPr>
        <p:grpSpPr>
          <a:xfrm>
            <a:off x="10758713" y="1497429"/>
            <a:ext cx="936563" cy="853130"/>
            <a:chOff x="0" y="0"/>
            <a:chExt cx="1248750" cy="1137507"/>
          </a:xfrm>
        </p:grpSpPr>
        <p:grpSp>
          <p:nvGrpSpPr>
            <p:cNvPr id="9" name="Group 9"/>
            <p:cNvGrpSpPr/>
            <p:nvPr/>
          </p:nvGrpSpPr>
          <p:grpSpPr>
            <a:xfrm>
              <a:off x="0" y="0"/>
              <a:ext cx="1248750" cy="1137507"/>
              <a:chOff x="0" y="0"/>
              <a:chExt cx="2915602" cy="2655868"/>
            </a:xfrm>
          </p:grpSpPr>
          <p:sp>
            <p:nvSpPr>
              <p:cNvPr id="10" name="Freeform 10"/>
              <p:cNvSpPr/>
              <p:nvPr/>
            </p:nvSpPr>
            <p:spPr>
              <a:xfrm>
                <a:off x="0" y="0"/>
                <a:ext cx="2915602" cy="2655869"/>
              </a:xfrm>
              <a:custGeom>
                <a:avLst/>
                <a:gdLst/>
                <a:ahLst/>
                <a:cxnLst/>
                <a:rect l="l" t="t" r="r" b="b"/>
                <a:pathLst>
                  <a:path w="2915602" h="2655869">
                    <a:moveTo>
                      <a:pt x="2791142" y="2655868"/>
                    </a:moveTo>
                    <a:lnTo>
                      <a:pt x="124460" y="2655868"/>
                    </a:lnTo>
                    <a:cubicBezTo>
                      <a:pt x="55880" y="2655868"/>
                      <a:pt x="0" y="2599988"/>
                      <a:pt x="0" y="2531408"/>
                    </a:cubicBezTo>
                    <a:lnTo>
                      <a:pt x="0" y="124460"/>
                    </a:lnTo>
                    <a:cubicBezTo>
                      <a:pt x="0" y="55880"/>
                      <a:pt x="55880" y="0"/>
                      <a:pt x="124460" y="0"/>
                    </a:cubicBezTo>
                    <a:lnTo>
                      <a:pt x="2791142" y="0"/>
                    </a:lnTo>
                    <a:cubicBezTo>
                      <a:pt x="2859722" y="0"/>
                      <a:pt x="2915602" y="55880"/>
                      <a:pt x="2915602" y="124460"/>
                    </a:cubicBezTo>
                    <a:lnTo>
                      <a:pt x="2915602" y="2531408"/>
                    </a:lnTo>
                    <a:cubicBezTo>
                      <a:pt x="2915602" y="2599988"/>
                      <a:pt x="2859722" y="2655869"/>
                      <a:pt x="2791142" y="2655869"/>
                    </a:cubicBezTo>
                    <a:close/>
                  </a:path>
                </a:pathLst>
              </a:custGeom>
              <a:solidFill>
                <a:srgbClr val="FFC408"/>
              </a:solidFill>
            </p:spPr>
          </p:sp>
        </p:grpSp>
        <p:sp>
          <p:nvSpPr>
            <p:cNvPr id="11" name="TextBox 11"/>
            <p:cNvSpPr txBox="1"/>
            <p:nvPr/>
          </p:nvSpPr>
          <p:spPr>
            <a:xfrm>
              <a:off x="26358" y="137588"/>
              <a:ext cx="1222392" cy="795655"/>
            </a:xfrm>
            <a:prstGeom prst="rect">
              <a:avLst/>
            </a:prstGeom>
          </p:spPr>
          <p:txBody>
            <a:bodyPr lIns="0" tIns="0" rIns="0" bIns="0" rtlCol="0" anchor="t">
              <a:spAutoFit/>
            </a:bodyPr>
            <a:lstStyle/>
            <a:p>
              <a:pPr algn="ctr">
                <a:lnSpc>
                  <a:spcPts val="5040"/>
                </a:lnSpc>
                <a:spcBef>
                  <a:spcPct val="0"/>
                </a:spcBef>
              </a:pPr>
              <a:r>
                <a:rPr lang="en-US" sz="3600">
                  <a:solidFill>
                    <a:srgbClr val="012F96"/>
                  </a:solidFill>
                  <a:latin typeface="Open Sans Bold"/>
                </a:rPr>
                <a:t>01</a:t>
              </a:r>
            </a:p>
          </p:txBody>
        </p:sp>
      </p:grpSp>
      <p:grpSp>
        <p:nvGrpSpPr>
          <p:cNvPr id="12" name="Group 12"/>
          <p:cNvGrpSpPr/>
          <p:nvPr/>
        </p:nvGrpSpPr>
        <p:grpSpPr>
          <a:xfrm>
            <a:off x="10758713" y="3182469"/>
            <a:ext cx="936563" cy="853130"/>
            <a:chOff x="0" y="0"/>
            <a:chExt cx="1248750" cy="1137507"/>
          </a:xfrm>
        </p:grpSpPr>
        <p:grpSp>
          <p:nvGrpSpPr>
            <p:cNvPr id="13" name="Group 13"/>
            <p:cNvGrpSpPr/>
            <p:nvPr/>
          </p:nvGrpSpPr>
          <p:grpSpPr>
            <a:xfrm>
              <a:off x="0" y="0"/>
              <a:ext cx="1248750" cy="1137507"/>
              <a:chOff x="0" y="0"/>
              <a:chExt cx="2915602" cy="2655868"/>
            </a:xfrm>
          </p:grpSpPr>
          <p:sp>
            <p:nvSpPr>
              <p:cNvPr id="14" name="Freeform 14"/>
              <p:cNvSpPr/>
              <p:nvPr/>
            </p:nvSpPr>
            <p:spPr>
              <a:xfrm>
                <a:off x="0" y="0"/>
                <a:ext cx="2915602" cy="2655869"/>
              </a:xfrm>
              <a:custGeom>
                <a:avLst/>
                <a:gdLst/>
                <a:ahLst/>
                <a:cxnLst/>
                <a:rect l="l" t="t" r="r" b="b"/>
                <a:pathLst>
                  <a:path w="2915602" h="2655869">
                    <a:moveTo>
                      <a:pt x="2791142" y="2655868"/>
                    </a:moveTo>
                    <a:lnTo>
                      <a:pt x="124460" y="2655868"/>
                    </a:lnTo>
                    <a:cubicBezTo>
                      <a:pt x="55880" y="2655868"/>
                      <a:pt x="0" y="2599988"/>
                      <a:pt x="0" y="2531408"/>
                    </a:cubicBezTo>
                    <a:lnTo>
                      <a:pt x="0" y="124460"/>
                    </a:lnTo>
                    <a:cubicBezTo>
                      <a:pt x="0" y="55880"/>
                      <a:pt x="55880" y="0"/>
                      <a:pt x="124460" y="0"/>
                    </a:cubicBezTo>
                    <a:lnTo>
                      <a:pt x="2791142" y="0"/>
                    </a:lnTo>
                    <a:cubicBezTo>
                      <a:pt x="2859722" y="0"/>
                      <a:pt x="2915602" y="55880"/>
                      <a:pt x="2915602" y="124460"/>
                    </a:cubicBezTo>
                    <a:lnTo>
                      <a:pt x="2915602" y="2531408"/>
                    </a:lnTo>
                    <a:cubicBezTo>
                      <a:pt x="2915602" y="2599988"/>
                      <a:pt x="2859722" y="2655869"/>
                      <a:pt x="2791142" y="2655869"/>
                    </a:cubicBezTo>
                    <a:close/>
                  </a:path>
                </a:pathLst>
              </a:custGeom>
              <a:solidFill>
                <a:srgbClr val="FFC408"/>
              </a:solidFill>
            </p:spPr>
          </p:sp>
        </p:grpSp>
        <p:sp>
          <p:nvSpPr>
            <p:cNvPr id="15" name="TextBox 15"/>
            <p:cNvSpPr txBox="1"/>
            <p:nvPr/>
          </p:nvSpPr>
          <p:spPr>
            <a:xfrm>
              <a:off x="26358" y="137588"/>
              <a:ext cx="1222392" cy="795655"/>
            </a:xfrm>
            <a:prstGeom prst="rect">
              <a:avLst/>
            </a:prstGeom>
          </p:spPr>
          <p:txBody>
            <a:bodyPr lIns="0" tIns="0" rIns="0" bIns="0" rtlCol="0" anchor="t">
              <a:spAutoFit/>
            </a:bodyPr>
            <a:lstStyle/>
            <a:p>
              <a:pPr algn="ctr">
                <a:lnSpc>
                  <a:spcPts val="5040"/>
                </a:lnSpc>
                <a:spcBef>
                  <a:spcPct val="0"/>
                </a:spcBef>
              </a:pPr>
              <a:r>
                <a:rPr lang="en-US" sz="3600">
                  <a:solidFill>
                    <a:srgbClr val="012F96"/>
                  </a:solidFill>
                  <a:latin typeface="Open Sans Bold"/>
                </a:rPr>
                <a:t>02</a:t>
              </a:r>
            </a:p>
          </p:txBody>
        </p:sp>
      </p:grpSp>
      <p:grpSp>
        <p:nvGrpSpPr>
          <p:cNvPr id="16" name="Group 16"/>
          <p:cNvGrpSpPr/>
          <p:nvPr/>
        </p:nvGrpSpPr>
        <p:grpSpPr>
          <a:xfrm>
            <a:off x="10758713" y="5247263"/>
            <a:ext cx="936563" cy="853130"/>
            <a:chOff x="0" y="0"/>
            <a:chExt cx="1248750" cy="1137507"/>
          </a:xfrm>
        </p:grpSpPr>
        <p:grpSp>
          <p:nvGrpSpPr>
            <p:cNvPr id="17" name="Group 17"/>
            <p:cNvGrpSpPr/>
            <p:nvPr/>
          </p:nvGrpSpPr>
          <p:grpSpPr>
            <a:xfrm>
              <a:off x="0" y="0"/>
              <a:ext cx="1248750" cy="1137507"/>
              <a:chOff x="0" y="0"/>
              <a:chExt cx="2915602" cy="2655868"/>
            </a:xfrm>
          </p:grpSpPr>
          <p:sp>
            <p:nvSpPr>
              <p:cNvPr id="18" name="Freeform 18"/>
              <p:cNvSpPr/>
              <p:nvPr/>
            </p:nvSpPr>
            <p:spPr>
              <a:xfrm>
                <a:off x="0" y="0"/>
                <a:ext cx="2915602" cy="2655869"/>
              </a:xfrm>
              <a:custGeom>
                <a:avLst/>
                <a:gdLst/>
                <a:ahLst/>
                <a:cxnLst/>
                <a:rect l="l" t="t" r="r" b="b"/>
                <a:pathLst>
                  <a:path w="2915602" h="2655869">
                    <a:moveTo>
                      <a:pt x="2791142" y="2655868"/>
                    </a:moveTo>
                    <a:lnTo>
                      <a:pt x="124460" y="2655868"/>
                    </a:lnTo>
                    <a:cubicBezTo>
                      <a:pt x="55880" y="2655868"/>
                      <a:pt x="0" y="2599988"/>
                      <a:pt x="0" y="2531408"/>
                    </a:cubicBezTo>
                    <a:lnTo>
                      <a:pt x="0" y="124460"/>
                    </a:lnTo>
                    <a:cubicBezTo>
                      <a:pt x="0" y="55880"/>
                      <a:pt x="55880" y="0"/>
                      <a:pt x="124460" y="0"/>
                    </a:cubicBezTo>
                    <a:lnTo>
                      <a:pt x="2791142" y="0"/>
                    </a:lnTo>
                    <a:cubicBezTo>
                      <a:pt x="2859722" y="0"/>
                      <a:pt x="2915602" y="55880"/>
                      <a:pt x="2915602" y="124460"/>
                    </a:cubicBezTo>
                    <a:lnTo>
                      <a:pt x="2915602" y="2531408"/>
                    </a:lnTo>
                    <a:cubicBezTo>
                      <a:pt x="2915602" y="2599988"/>
                      <a:pt x="2859722" y="2655869"/>
                      <a:pt x="2791142" y="2655869"/>
                    </a:cubicBezTo>
                    <a:close/>
                  </a:path>
                </a:pathLst>
              </a:custGeom>
              <a:solidFill>
                <a:srgbClr val="FFC408"/>
              </a:solidFill>
            </p:spPr>
          </p:sp>
        </p:grpSp>
        <p:sp>
          <p:nvSpPr>
            <p:cNvPr id="19" name="TextBox 19"/>
            <p:cNvSpPr txBox="1"/>
            <p:nvPr/>
          </p:nvSpPr>
          <p:spPr>
            <a:xfrm>
              <a:off x="26358" y="137588"/>
              <a:ext cx="1222392" cy="795655"/>
            </a:xfrm>
            <a:prstGeom prst="rect">
              <a:avLst/>
            </a:prstGeom>
          </p:spPr>
          <p:txBody>
            <a:bodyPr lIns="0" tIns="0" rIns="0" bIns="0" rtlCol="0" anchor="t">
              <a:spAutoFit/>
            </a:bodyPr>
            <a:lstStyle/>
            <a:p>
              <a:pPr algn="ctr">
                <a:lnSpc>
                  <a:spcPts val="5040"/>
                </a:lnSpc>
                <a:spcBef>
                  <a:spcPct val="0"/>
                </a:spcBef>
              </a:pPr>
              <a:r>
                <a:rPr lang="en-US" sz="3600">
                  <a:solidFill>
                    <a:srgbClr val="012F96"/>
                  </a:solidFill>
                  <a:latin typeface="Open Sans Bold"/>
                </a:rPr>
                <a:t>03</a:t>
              </a:r>
            </a:p>
          </p:txBody>
        </p:sp>
      </p:grpSp>
      <p:grpSp>
        <p:nvGrpSpPr>
          <p:cNvPr id="20" name="Group 20"/>
          <p:cNvGrpSpPr/>
          <p:nvPr/>
        </p:nvGrpSpPr>
        <p:grpSpPr>
          <a:xfrm>
            <a:off x="10758713" y="6929068"/>
            <a:ext cx="936563" cy="853130"/>
            <a:chOff x="0" y="0"/>
            <a:chExt cx="1248750" cy="1137507"/>
          </a:xfrm>
        </p:grpSpPr>
        <p:grpSp>
          <p:nvGrpSpPr>
            <p:cNvPr id="21" name="Group 21"/>
            <p:cNvGrpSpPr/>
            <p:nvPr/>
          </p:nvGrpSpPr>
          <p:grpSpPr>
            <a:xfrm>
              <a:off x="0" y="0"/>
              <a:ext cx="1248750" cy="1137507"/>
              <a:chOff x="0" y="0"/>
              <a:chExt cx="2915602" cy="2655868"/>
            </a:xfrm>
          </p:grpSpPr>
          <p:sp>
            <p:nvSpPr>
              <p:cNvPr id="22" name="Freeform 22"/>
              <p:cNvSpPr/>
              <p:nvPr/>
            </p:nvSpPr>
            <p:spPr>
              <a:xfrm>
                <a:off x="0" y="0"/>
                <a:ext cx="2915602" cy="2655869"/>
              </a:xfrm>
              <a:custGeom>
                <a:avLst/>
                <a:gdLst/>
                <a:ahLst/>
                <a:cxnLst/>
                <a:rect l="l" t="t" r="r" b="b"/>
                <a:pathLst>
                  <a:path w="2915602" h="2655869">
                    <a:moveTo>
                      <a:pt x="2791142" y="2655868"/>
                    </a:moveTo>
                    <a:lnTo>
                      <a:pt x="124460" y="2655868"/>
                    </a:lnTo>
                    <a:cubicBezTo>
                      <a:pt x="55880" y="2655868"/>
                      <a:pt x="0" y="2599988"/>
                      <a:pt x="0" y="2531408"/>
                    </a:cubicBezTo>
                    <a:lnTo>
                      <a:pt x="0" y="124460"/>
                    </a:lnTo>
                    <a:cubicBezTo>
                      <a:pt x="0" y="55880"/>
                      <a:pt x="55880" y="0"/>
                      <a:pt x="124460" y="0"/>
                    </a:cubicBezTo>
                    <a:lnTo>
                      <a:pt x="2791142" y="0"/>
                    </a:lnTo>
                    <a:cubicBezTo>
                      <a:pt x="2859722" y="0"/>
                      <a:pt x="2915602" y="55880"/>
                      <a:pt x="2915602" y="124460"/>
                    </a:cubicBezTo>
                    <a:lnTo>
                      <a:pt x="2915602" y="2531408"/>
                    </a:lnTo>
                    <a:cubicBezTo>
                      <a:pt x="2915602" y="2599988"/>
                      <a:pt x="2859722" y="2655869"/>
                      <a:pt x="2791142" y="2655869"/>
                    </a:cubicBezTo>
                    <a:close/>
                  </a:path>
                </a:pathLst>
              </a:custGeom>
              <a:solidFill>
                <a:srgbClr val="FFC408"/>
              </a:solidFill>
            </p:spPr>
          </p:sp>
        </p:grpSp>
        <p:sp>
          <p:nvSpPr>
            <p:cNvPr id="23" name="TextBox 23"/>
            <p:cNvSpPr txBox="1"/>
            <p:nvPr/>
          </p:nvSpPr>
          <p:spPr>
            <a:xfrm>
              <a:off x="26358" y="137588"/>
              <a:ext cx="1222392" cy="795655"/>
            </a:xfrm>
            <a:prstGeom prst="rect">
              <a:avLst/>
            </a:prstGeom>
          </p:spPr>
          <p:txBody>
            <a:bodyPr lIns="0" tIns="0" rIns="0" bIns="0" rtlCol="0" anchor="t">
              <a:spAutoFit/>
            </a:bodyPr>
            <a:lstStyle/>
            <a:p>
              <a:pPr algn="ctr">
                <a:lnSpc>
                  <a:spcPts val="5040"/>
                </a:lnSpc>
                <a:spcBef>
                  <a:spcPct val="0"/>
                </a:spcBef>
              </a:pPr>
              <a:r>
                <a:rPr lang="en-US" sz="3600">
                  <a:solidFill>
                    <a:srgbClr val="012F96"/>
                  </a:solidFill>
                  <a:latin typeface="Open Sans Bold"/>
                </a:rPr>
                <a:t>04</a:t>
              </a:r>
            </a:p>
          </p:txBody>
        </p:sp>
      </p:grpSp>
      <p:grpSp>
        <p:nvGrpSpPr>
          <p:cNvPr id="24" name="Group 24"/>
          <p:cNvGrpSpPr>
            <a:grpSpLocks noChangeAspect="1"/>
          </p:cNvGrpSpPr>
          <p:nvPr/>
        </p:nvGrpSpPr>
        <p:grpSpPr>
          <a:xfrm>
            <a:off x="8385161" y="4986594"/>
            <a:ext cx="758839" cy="782124"/>
            <a:chOff x="0" y="0"/>
            <a:chExt cx="1614170" cy="1663700"/>
          </a:xfrm>
        </p:grpSpPr>
        <p:sp>
          <p:nvSpPr>
            <p:cNvPr id="25" name="Freeform 25"/>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26" name="Group 26"/>
          <p:cNvGrpSpPr>
            <a:grpSpLocks noChangeAspect="1"/>
          </p:cNvGrpSpPr>
          <p:nvPr/>
        </p:nvGrpSpPr>
        <p:grpSpPr>
          <a:xfrm>
            <a:off x="599546" y="4952764"/>
            <a:ext cx="780635" cy="849784"/>
            <a:chOff x="0" y="0"/>
            <a:chExt cx="2279650" cy="2481580"/>
          </a:xfrm>
        </p:grpSpPr>
        <p:sp>
          <p:nvSpPr>
            <p:cNvPr id="27" name="Freeform 2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pic>
        <p:nvPicPr>
          <p:cNvPr id="28" name="Picture 2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122826" y="1292031"/>
            <a:ext cx="764787" cy="895294"/>
          </a:xfrm>
          <a:prstGeom prst="rect">
            <a:avLst/>
          </a:prstGeom>
        </p:spPr>
      </p:pic>
      <p:pic>
        <p:nvPicPr>
          <p:cNvPr id="29" name="Picture 29"/>
          <p:cNvPicPr>
            <a:picLocks noChangeAspect="1"/>
          </p:cNvPicPr>
          <p:nvPr/>
        </p:nvPicPr>
        <p:blipFill>
          <a:blip r:embed="rId4"/>
          <a:srcRect/>
          <a:stretch>
            <a:fillRect/>
          </a:stretch>
        </p:blipFill>
        <p:spPr>
          <a:xfrm>
            <a:off x="1677276" y="5290839"/>
            <a:ext cx="6211019" cy="4114800"/>
          </a:xfrm>
          <a:prstGeom prst="rect">
            <a:avLst/>
          </a:prstGeom>
        </p:spPr>
      </p:pic>
      <p:sp>
        <p:nvSpPr>
          <p:cNvPr id="30" name="TextBox 30"/>
          <p:cNvSpPr txBox="1"/>
          <p:nvPr/>
        </p:nvSpPr>
        <p:spPr>
          <a:xfrm>
            <a:off x="1677276" y="2035436"/>
            <a:ext cx="9081437" cy="1304925"/>
          </a:xfrm>
          <a:prstGeom prst="rect">
            <a:avLst/>
          </a:prstGeom>
        </p:spPr>
        <p:txBody>
          <a:bodyPr lIns="0" tIns="0" rIns="0" bIns="0" rtlCol="0" anchor="t">
            <a:spAutoFit/>
          </a:bodyPr>
          <a:lstStyle/>
          <a:p>
            <a:pPr>
              <a:lnSpc>
                <a:spcPts val="10500"/>
              </a:lnSpc>
              <a:spcBef>
                <a:spcPct val="0"/>
              </a:spcBef>
            </a:pPr>
            <a:r>
              <a:rPr lang="en-US" sz="7500">
                <a:solidFill>
                  <a:srgbClr val="FFC408"/>
                </a:solidFill>
                <a:latin typeface="Bernoru"/>
              </a:rPr>
              <a:t>OF CONTENTS</a:t>
            </a:r>
          </a:p>
        </p:txBody>
      </p:sp>
      <p:sp>
        <p:nvSpPr>
          <p:cNvPr id="31" name="TextBox 31"/>
          <p:cNvSpPr txBox="1"/>
          <p:nvPr/>
        </p:nvSpPr>
        <p:spPr>
          <a:xfrm>
            <a:off x="1677276" y="1057053"/>
            <a:ext cx="9081437" cy="1212850"/>
          </a:xfrm>
          <a:prstGeom prst="rect">
            <a:avLst/>
          </a:prstGeom>
        </p:spPr>
        <p:txBody>
          <a:bodyPr lIns="0" tIns="0" rIns="0" bIns="0" rtlCol="0" anchor="t">
            <a:spAutoFit/>
          </a:bodyPr>
          <a:lstStyle/>
          <a:p>
            <a:pPr>
              <a:lnSpc>
                <a:spcPts val="9800"/>
              </a:lnSpc>
              <a:spcBef>
                <a:spcPct val="0"/>
              </a:spcBef>
            </a:pPr>
            <a:r>
              <a:rPr lang="en-US" sz="7000">
                <a:solidFill>
                  <a:srgbClr val="FFFFFF"/>
                </a:solidFill>
                <a:latin typeface="Bernoru"/>
              </a:rPr>
              <a:t>TABLE</a:t>
            </a:r>
          </a:p>
        </p:txBody>
      </p:sp>
      <p:sp>
        <p:nvSpPr>
          <p:cNvPr id="32" name="TextBox 32"/>
          <p:cNvSpPr txBox="1"/>
          <p:nvPr/>
        </p:nvSpPr>
        <p:spPr>
          <a:xfrm>
            <a:off x="12047701" y="1430280"/>
            <a:ext cx="3798200" cy="873127"/>
          </a:xfrm>
          <a:prstGeom prst="rect">
            <a:avLst/>
          </a:prstGeom>
        </p:spPr>
        <p:txBody>
          <a:bodyPr lIns="0" tIns="0" rIns="0" bIns="0" rtlCol="0" anchor="t">
            <a:spAutoFit/>
          </a:bodyPr>
          <a:lstStyle/>
          <a:p>
            <a:pPr algn="just">
              <a:lnSpc>
                <a:spcPts val="6999"/>
              </a:lnSpc>
              <a:spcBef>
                <a:spcPct val="0"/>
              </a:spcBef>
            </a:pPr>
            <a:r>
              <a:rPr lang="en-US" sz="4999">
                <a:solidFill>
                  <a:srgbClr val="FFFFFF"/>
                </a:solidFill>
                <a:latin typeface="Ubuntu"/>
              </a:rPr>
              <a:t>Data Profile</a:t>
            </a:r>
          </a:p>
        </p:txBody>
      </p:sp>
      <p:sp>
        <p:nvSpPr>
          <p:cNvPr id="33" name="TextBox 33"/>
          <p:cNvSpPr txBox="1"/>
          <p:nvPr/>
        </p:nvSpPr>
        <p:spPr>
          <a:xfrm>
            <a:off x="12047701" y="2806800"/>
            <a:ext cx="6131702" cy="1571627"/>
          </a:xfrm>
          <a:prstGeom prst="rect">
            <a:avLst/>
          </a:prstGeom>
        </p:spPr>
        <p:txBody>
          <a:bodyPr lIns="0" tIns="0" rIns="0" bIns="0" rtlCol="0" anchor="t">
            <a:spAutoFit/>
          </a:bodyPr>
          <a:lstStyle/>
          <a:p>
            <a:pPr algn="just">
              <a:lnSpc>
                <a:spcPts val="6299"/>
              </a:lnSpc>
            </a:pPr>
            <a:r>
              <a:rPr lang="en-US" sz="4499">
                <a:solidFill>
                  <a:srgbClr val="FFFFFF"/>
                </a:solidFill>
                <a:latin typeface="Ubuntu"/>
              </a:rPr>
              <a:t>Background &amp; </a:t>
            </a:r>
          </a:p>
          <a:p>
            <a:pPr algn="just">
              <a:lnSpc>
                <a:spcPts val="6299"/>
              </a:lnSpc>
              <a:spcBef>
                <a:spcPct val="0"/>
              </a:spcBef>
            </a:pPr>
            <a:r>
              <a:rPr lang="en-US" sz="4499">
                <a:solidFill>
                  <a:srgbClr val="FFFFFF"/>
                </a:solidFill>
                <a:latin typeface="Ubuntu"/>
              </a:rPr>
              <a:t>Problem Statements</a:t>
            </a:r>
          </a:p>
        </p:txBody>
      </p:sp>
      <p:sp>
        <p:nvSpPr>
          <p:cNvPr id="34" name="TextBox 34"/>
          <p:cNvSpPr txBox="1"/>
          <p:nvPr/>
        </p:nvSpPr>
        <p:spPr>
          <a:xfrm>
            <a:off x="12047701" y="4826102"/>
            <a:ext cx="5647184" cy="1687832"/>
          </a:xfrm>
          <a:prstGeom prst="rect">
            <a:avLst/>
          </a:prstGeom>
        </p:spPr>
        <p:txBody>
          <a:bodyPr lIns="0" tIns="0" rIns="0" bIns="0" rtlCol="0" anchor="t">
            <a:spAutoFit/>
          </a:bodyPr>
          <a:lstStyle/>
          <a:p>
            <a:pPr algn="just">
              <a:lnSpc>
                <a:spcPts val="6719"/>
              </a:lnSpc>
            </a:pPr>
            <a:r>
              <a:rPr lang="en-US" sz="4799">
                <a:solidFill>
                  <a:srgbClr val="FFFFFF"/>
                </a:solidFill>
                <a:latin typeface="Ubuntu"/>
              </a:rPr>
              <a:t>Insights &amp; </a:t>
            </a:r>
          </a:p>
          <a:p>
            <a:pPr algn="just">
              <a:lnSpc>
                <a:spcPts val="6719"/>
              </a:lnSpc>
              <a:spcBef>
                <a:spcPct val="0"/>
              </a:spcBef>
            </a:pPr>
            <a:r>
              <a:rPr lang="en-US" sz="4799">
                <a:solidFill>
                  <a:srgbClr val="FFFFFF"/>
                </a:solidFill>
                <a:latin typeface="Ubuntu"/>
              </a:rPr>
              <a:t>Recommendations</a:t>
            </a:r>
          </a:p>
        </p:txBody>
      </p:sp>
      <p:sp>
        <p:nvSpPr>
          <p:cNvPr id="35" name="TextBox 35"/>
          <p:cNvSpPr txBox="1"/>
          <p:nvPr/>
        </p:nvSpPr>
        <p:spPr>
          <a:xfrm>
            <a:off x="12047701" y="6852395"/>
            <a:ext cx="3798200" cy="882650"/>
          </a:xfrm>
          <a:prstGeom prst="rect">
            <a:avLst/>
          </a:prstGeom>
        </p:spPr>
        <p:txBody>
          <a:bodyPr lIns="0" tIns="0" rIns="0" bIns="0" rtlCol="0" anchor="t">
            <a:spAutoFit/>
          </a:bodyPr>
          <a:lstStyle/>
          <a:p>
            <a:pPr algn="just">
              <a:lnSpc>
                <a:spcPts val="7000"/>
              </a:lnSpc>
              <a:spcBef>
                <a:spcPct val="0"/>
              </a:spcBef>
            </a:pPr>
            <a:r>
              <a:rPr lang="en-US" sz="5000">
                <a:solidFill>
                  <a:srgbClr val="FFFFFF"/>
                </a:solidFill>
                <a:latin typeface="Ubuntu"/>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2410" y="298575"/>
            <a:ext cx="1819038" cy="1819038"/>
          </a:xfrm>
          <a:prstGeom prst="rect">
            <a:avLst/>
          </a:prstGeom>
        </p:spPr>
      </p:pic>
      <p:graphicFrame>
        <p:nvGraphicFramePr>
          <p:cNvPr id="3" name="Table 3"/>
          <p:cNvGraphicFramePr>
            <a:graphicFrameLocks noGrp="1"/>
          </p:cNvGraphicFramePr>
          <p:nvPr/>
        </p:nvGraphicFramePr>
        <p:xfrm>
          <a:off x="1231929" y="3905858"/>
          <a:ext cx="7315199" cy="4755357"/>
        </p:xfrm>
        <a:graphic>
          <a:graphicData uri="http://schemas.openxmlformats.org/drawingml/2006/table">
            <a:tbl>
              <a:tblPr/>
              <a:tblGrid>
                <a:gridCol w="1041067">
                  <a:extLst>
                    <a:ext uri="{9D8B030D-6E8A-4147-A177-3AD203B41FA5}">
                      <a16:colId xmlns:a16="http://schemas.microsoft.com/office/drawing/2014/main" val="20000"/>
                    </a:ext>
                  </a:extLst>
                </a:gridCol>
                <a:gridCol w="2666910">
                  <a:extLst>
                    <a:ext uri="{9D8B030D-6E8A-4147-A177-3AD203B41FA5}">
                      <a16:colId xmlns:a16="http://schemas.microsoft.com/office/drawing/2014/main" val="20001"/>
                    </a:ext>
                  </a:extLst>
                </a:gridCol>
                <a:gridCol w="1476158">
                  <a:extLst>
                    <a:ext uri="{9D8B030D-6E8A-4147-A177-3AD203B41FA5}">
                      <a16:colId xmlns:a16="http://schemas.microsoft.com/office/drawing/2014/main" val="20002"/>
                    </a:ext>
                  </a:extLst>
                </a:gridCol>
                <a:gridCol w="2131064">
                  <a:extLst>
                    <a:ext uri="{9D8B030D-6E8A-4147-A177-3AD203B41FA5}">
                      <a16:colId xmlns:a16="http://schemas.microsoft.com/office/drawing/2014/main" val="20003"/>
                    </a:ext>
                  </a:extLst>
                </a:gridCol>
              </a:tblGrid>
              <a:tr h="1466135">
                <a:tc>
                  <a:txBody>
                    <a:bodyPr/>
                    <a:lstStyle/>
                    <a:p>
                      <a:pPr algn="ctr">
                        <a:lnSpc>
                          <a:spcPts val="2659"/>
                        </a:lnSpc>
                        <a:defRPr/>
                      </a:pPr>
                      <a:r>
                        <a:rPr lang="en-US" sz="1899">
                          <a:solidFill>
                            <a:srgbClr val="000000"/>
                          </a:solidFill>
                          <a:latin typeface="Open Sans Light Bold"/>
                        </a:rPr>
                        <a:t>No.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Type_of_Incident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Number of Incident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Percentage of Incident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27732">
                <a:tc>
                  <a:txBody>
                    <a:bodyPr/>
                    <a:lstStyle/>
                    <a:p>
                      <a:pPr algn="ctr">
                        <a:lnSpc>
                          <a:spcPts val="2659"/>
                        </a:lnSpc>
                        <a:defRPr/>
                      </a:pPr>
                      <a:r>
                        <a:rPr lang="en-US" sz="1899">
                          <a:solidFill>
                            <a:srgbClr val="000000"/>
                          </a:solidFill>
                          <a:latin typeface="Open Sans Light Bold"/>
                        </a:rPr>
                        <a:t>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VANDALISM</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15153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15.53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30745">
                <a:tc>
                  <a:txBody>
                    <a:bodyPr/>
                    <a:lstStyle/>
                    <a:p>
                      <a:pPr algn="ctr">
                        <a:lnSpc>
                          <a:spcPts val="2659"/>
                        </a:lnSpc>
                        <a:defRPr/>
                      </a:pPr>
                      <a:r>
                        <a:rPr lang="en-US" sz="1899">
                          <a:solidFill>
                            <a:srgbClr val="000000"/>
                          </a:solidFill>
                          <a:latin typeface="Open Sans Light Bold"/>
                        </a:rPr>
                        <a:t>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ASSAULT &amp; BATTERY</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14797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15.17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30745">
                <a:tc>
                  <a:txBody>
                    <a:bodyPr/>
                    <a:lstStyle/>
                    <a:p>
                      <a:pPr algn="ctr">
                        <a:lnSpc>
                          <a:spcPts val="2659"/>
                        </a:lnSpc>
                        <a:defRPr/>
                      </a:pPr>
                      <a:r>
                        <a:rPr lang="en-US" sz="1899">
                          <a:solidFill>
                            <a:srgbClr val="000000"/>
                          </a:solidFill>
                          <a:latin typeface="Open Sans Light Bold"/>
                        </a:rPr>
                        <a:t>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THREATS TO DO BODILY HARM</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9042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9.27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 name="Table 4"/>
          <p:cNvGraphicFramePr>
            <a:graphicFrameLocks noGrp="1"/>
          </p:cNvGraphicFramePr>
          <p:nvPr/>
        </p:nvGraphicFramePr>
        <p:xfrm>
          <a:off x="9319632" y="3905858"/>
          <a:ext cx="7939668" cy="4755357"/>
        </p:xfrm>
        <a:graphic>
          <a:graphicData uri="http://schemas.openxmlformats.org/drawingml/2006/table">
            <a:tbl>
              <a:tblPr/>
              <a:tblGrid>
                <a:gridCol w="997266">
                  <a:extLst>
                    <a:ext uri="{9D8B030D-6E8A-4147-A177-3AD203B41FA5}">
                      <a16:colId xmlns:a16="http://schemas.microsoft.com/office/drawing/2014/main" val="20000"/>
                    </a:ext>
                  </a:extLst>
                </a:gridCol>
                <a:gridCol w="3011739">
                  <a:extLst>
                    <a:ext uri="{9D8B030D-6E8A-4147-A177-3AD203B41FA5}">
                      <a16:colId xmlns:a16="http://schemas.microsoft.com/office/drawing/2014/main" val="20001"/>
                    </a:ext>
                  </a:extLst>
                </a:gridCol>
                <a:gridCol w="1803055">
                  <a:extLst>
                    <a:ext uri="{9D8B030D-6E8A-4147-A177-3AD203B41FA5}">
                      <a16:colId xmlns:a16="http://schemas.microsoft.com/office/drawing/2014/main" val="20002"/>
                    </a:ext>
                  </a:extLst>
                </a:gridCol>
                <a:gridCol w="2127608">
                  <a:extLst>
                    <a:ext uri="{9D8B030D-6E8A-4147-A177-3AD203B41FA5}">
                      <a16:colId xmlns:a16="http://schemas.microsoft.com/office/drawing/2014/main" val="20003"/>
                    </a:ext>
                  </a:extLst>
                </a:gridCol>
              </a:tblGrid>
              <a:tr h="1130745">
                <a:tc>
                  <a:txBody>
                    <a:bodyPr/>
                    <a:lstStyle/>
                    <a:p>
                      <a:pPr algn="ctr">
                        <a:lnSpc>
                          <a:spcPts val="2659"/>
                        </a:lnSpc>
                        <a:defRPr/>
                      </a:pPr>
                      <a:r>
                        <a:rPr lang="en-US" sz="1899">
                          <a:solidFill>
                            <a:srgbClr val="000000"/>
                          </a:solidFill>
                          <a:latin typeface="Open Sans Light Bold"/>
                        </a:rPr>
                        <a:t>No.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Type_of_Incident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Number of Incident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Percentage of Incident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30745">
                <a:tc>
                  <a:txBody>
                    <a:bodyPr/>
                    <a:lstStyle/>
                    <a:p>
                      <a:pPr algn="ctr">
                        <a:lnSpc>
                          <a:spcPts val="2659"/>
                        </a:lnSpc>
                        <a:defRPr/>
                      </a:pPr>
                      <a:r>
                        <a:rPr lang="en-US" sz="1899">
                          <a:solidFill>
                            <a:srgbClr val="000000"/>
                          </a:solidFill>
                          <a:latin typeface="Open Sans Light Bold"/>
                        </a:rPr>
                        <a:t>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SICK/INJURED/MEDICAL - PERSON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18783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11.85</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22114">
                <a:tc>
                  <a:txBody>
                    <a:bodyPr/>
                    <a:lstStyle/>
                    <a:p>
                      <a:pPr algn="ctr">
                        <a:lnSpc>
                          <a:spcPts val="2659"/>
                        </a:lnSpc>
                        <a:defRPr/>
                      </a:pPr>
                      <a:r>
                        <a:rPr lang="en-US" sz="1899">
                          <a:solidFill>
                            <a:srgbClr val="000000"/>
                          </a:solidFill>
                          <a:latin typeface="Open Sans Light Bold"/>
                        </a:rPr>
                        <a:t>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INVESTIGATE PERSON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18749</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11.83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371753">
                <a:tc>
                  <a:txBody>
                    <a:bodyPr/>
                    <a:lstStyle/>
                    <a:p>
                      <a:pPr algn="ctr">
                        <a:lnSpc>
                          <a:spcPts val="2659"/>
                        </a:lnSpc>
                        <a:defRPr/>
                      </a:pPr>
                      <a:r>
                        <a:rPr lang="en-US" sz="1899">
                          <a:solidFill>
                            <a:srgbClr val="000000"/>
                          </a:solidFill>
                          <a:latin typeface="Open Sans Light Bold"/>
                        </a:rPr>
                        <a:t>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M/V - LEAVING SCENE - PROPERTY DAMAGE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16323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10.30</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2283217" y="712101"/>
            <a:ext cx="13721567" cy="1405512"/>
          </a:xfrm>
          <a:prstGeom prst="rect">
            <a:avLst/>
          </a:prstGeom>
        </p:spPr>
        <p:txBody>
          <a:bodyPr lIns="0" tIns="0" rIns="0" bIns="0" rtlCol="0" anchor="t">
            <a:spAutoFit/>
          </a:bodyPr>
          <a:lstStyle/>
          <a:p>
            <a:pPr algn="ctr">
              <a:lnSpc>
                <a:spcPts val="5568"/>
              </a:lnSpc>
            </a:pPr>
            <a:r>
              <a:rPr lang="en-US" sz="4800">
                <a:solidFill>
                  <a:srgbClr val="012F96"/>
                </a:solidFill>
                <a:latin typeface="Canva Sans Bold"/>
              </a:rPr>
              <a:t>Types of Violations That Often Occur Based on The Category of Each UCR Part</a:t>
            </a:r>
          </a:p>
        </p:txBody>
      </p:sp>
      <p:sp>
        <p:nvSpPr>
          <p:cNvPr id="6" name="TextBox 6"/>
          <p:cNvSpPr txBox="1"/>
          <p:nvPr/>
        </p:nvSpPr>
        <p:spPr>
          <a:xfrm>
            <a:off x="1231929" y="2944150"/>
            <a:ext cx="2541865" cy="580390"/>
          </a:xfrm>
          <a:prstGeom prst="rect">
            <a:avLst/>
          </a:prstGeom>
        </p:spPr>
        <p:txBody>
          <a:bodyPr lIns="0" tIns="0" rIns="0" bIns="0" rtlCol="0" anchor="t">
            <a:spAutoFit/>
          </a:bodyPr>
          <a:lstStyle/>
          <a:p>
            <a:pPr algn="ctr">
              <a:lnSpc>
                <a:spcPts val="4759"/>
              </a:lnSpc>
            </a:pPr>
            <a:r>
              <a:rPr lang="en-US" sz="3399">
                <a:solidFill>
                  <a:srgbClr val="012F96"/>
                </a:solidFill>
                <a:latin typeface="Canva Sans"/>
              </a:rPr>
              <a:t>UCR_PART 2</a:t>
            </a:r>
          </a:p>
        </p:txBody>
      </p:sp>
      <p:sp>
        <p:nvSpPr>
          <p:cNvPr id="7" name="TextBox 7"/>
          <p:cNvSpPr txBox="1"/>
          <p:nvPr/>
        </p:nvSpPr>
        <p:spPr>
          <a:xfrm>
            <a:off x="9319632" y="2944150"/>
            <a:ext cx="2872368" cy="580390"/>
          </a:xfrm>
          <a:prstGeom prst="rect">
            <a:avLst/>
          </a:prstGeom>
        </p:spPr>
        <p:txBody>
          <a:bodyPr wrap="square" lIns="0" tIns="0" rIns="0" bIns="0" rtlCol="0" anchor="t">
            <a:spAutoFit/>
          </a:bodyPr>
          <a:lstStyle/>
          <a:p>
            <a:pPr marL="0" lvl="0" indent="0" algn="ctr">
              <a:lnSpc>
                <a:spcPts val="4759"/>
              </a:lnSpc>
              <a:spcBef>
                <a:spcPct val="0"/>
              </a:spcBef>
            </a:pPr>
            <a:r>
              <a:rPr lang="en-US" sz="3399" dirty="0">
                <a:solidFill>
                  <a:srgbClr val="012F96"/>
                </a:solidFill>
                <a:latin typeface="Canva Sans"/>
              </a:rPr>
              <a:t>UCR_PART 3</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2410" y="298575"/>
            <a:ext cx="1819038" cy="1819038"/>
          </a:xfrm>
          <a:prstGeom prst="rect">
            <a:avLst/>
          </a:prstGeom>
        </p:spPr>
      </p:pic>
      <p:graphicFrame>
        <p:nvGraphicFramePr>
          <p:cNvPr id="3" name="Table 3"/>
          <p:cNvGraphicFramePr>
            <a:graphicFrameLocks noGrp="1"/>
          </p:cNvGraphicFramePr>
          <p:nvPr/>
        </p:nvGraphicFramePr>
        <p:xfrm>
          <a:off x="1028700" y="3955753"/>
          <a:ext cx="7315200" cy="4888010"/>
        </p:xfrm>
        <a:graphic>
          <a:graphicData uri="http://schemas.openxmlformats.org/drawingml/2006/table">
            <a:tbl>
              <a:tblPr/>
              <a:tblGrid>
                <a:gridCol w="1041067">
                  <a:extLst>
                    <a:ext uri="{9D8B030D-6E8A-4147-A177-3AD203B41FA5}">
                      <a16:colId xmlns:a16="http://schemas.microsoft.com/office/drawing/2014/main" val="20000"/>
                    </a:ext>
                  </a:extLst>
                </a:gridCol>
                <a:gridCol w="2717288">
                  <a:extLst>
                    <a:ext uri="{9D8B030D-6E8A-4147-A177-3AD203B41FA5}">
                      <a16:colId xmlns:a16="http://schemas.microsoft.com/office/drawing/2014/main" val="20001"/>
                    </a:ext>
                  </a:extLst>
                </a:gridCol>
                <a:gridCol w="1753234">
                  <a:extLst>
                    <a:ext uri="{9D8B030D-6E8A-4147-A177-3AD203B41FA5}">
                      <a16:colId xmlns:a16="http://schemas.microsoft.com/office/drawing/2014/main" val="20002"/>
                    </a:ext>
                  </a:extLst>
                </a:gridCol>
                <a:gridCol w="1803611">
                  <a:extLst>
                    <a:ext uri="{9D8B030D-6E8A-4147-A177-3AD203B41FA5}">
                      <a16:colId xmlns:a16="http://schemas.microsoft.com/office/drawing/2014/main" val="20003"/>
                    </a:ext>
                  </a:extLst>
                </a:gridCol>
              </a:tblGrid>
              <a:tr h="1465895">
                <a:tc>
                  <a:txBody>
                    <a:bodyPr/>
                    <a:lstStyle/>
                    <a:p>
                      <a:pPr algn="ctr">
                        <a:lnSpc>
                          <a:spcPts val="2659"/>
                        </a:lnSpc>
                        <a:defRPr/>
                      </a:pPr>
                      <a:r>
                        <a:rPr lang="en-US" sz="1899">
                          <a:solidFill>
                            <a:srgbClr val="000000"/>
                          </a:solidFill>
                          <a:latin typeface="Open Sans Light Bold"/>
                        </a:rPr>
                        <a:t>No.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Type_of_Incident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Number of Incident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Percentage of Incident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65895">
                <a:tc>
                  <a:txBody>
                    <a:bodyPr/>
                    <a:lstStyle/>
                    <a:p>
                      <a:pPr algn="ctr">
                        <a:lnSpc>
                          <a:spcPts val="2659"/>
                        </a:lnSpc>
                        <a:defRPr/>
                      </a:pPr>
                      <a:r>
                        <a:rPr lang="en-US" sz="1899">
                          <a:solidFill>
                            <a:srgbClr val="000000"/>
                          </a:solidFill>
                          <a:latin typeface="Open Sans Light Bold"/>
                        </a:rPr>
                        <a:t>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RECOVERED - MV RECOVERED IN BOSTON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1051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85.31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0423">
                <a:tc>
                  <a:txBody>
                    <a:bodyPr/>
                    <a:lstStyle/>
                    <a:p>
                      <a:pPr algn="ctr">
                        <a:lnSpc>
                          <a:spcPts val="2659"/>
                        </a:lnSpc>
                        <a:defRPr/>
                      </a:pPr>
                      <a:r>
                        <a:rPr lang="en-US" sz="1899">
                          <a:solidFill>
                            <a:srgbClr val="000000"/>
                          </a:solidFill>
                          <a:latin typeface="Open Sans Light Bold"/>
                        </a:rPr>
                        <a:t>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ARSON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94</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7.63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55797">
                <a:tc>
                  <a:txBody>
                    <a:bodyPr/>
                    <a:lstStyle/>
                    <a:p>
                      <a:pPr algn="ctr">
                        <a:lnSpc>
                          <a:spcPts val="2659"/>
                        </a:lnSpc>
                        <a:defRPr/>
                      </a:pPr>
                      <a:r>
                        <a:rPr lang="en-US" sz="1899">
                          <a:solidFill>
                            <a:srgbClr val="000000"/>
                          </a:solidFill>
                          <a:latin typeface="Open Sans Light Bold"/>
                        </a:rPr>
                        <a:t>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RECOVERED STOLEN PLATE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67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5.44</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4" name="Table 4"/>
          <p:cNvGraphicFramePr>
            <a:graphicFrameLocks noGrp="1"/>
          </p:cNvGraphicFramePr>
          <p:nvPr/>
        </p:nvGraphicFramePr>
        <p:xfrm>
          <a:off x="9141211" y="3955753"/>
          <a:ext cx="8118090" cy="4895940"/>
        </p:xfrm>
        <a:graphic>
          <a:graphicData uri="http://schemas.openxmlformats.org/drawingml/2006/table">
            <a:tbl>
              <a:tblPr/>
              <a:tblGrid>
                <a:gridCol w="997187">
                  <a:extLst>
                    <a:ext uri="{9D8B030D-6E8A-4147-A177-3AD203B41FA5}">
                      <a16:colId xmlns:a16="http://schemas.microsoft.com/office/drawing/2014/main" val="20000"/>
                    </a:ext>
                  </a:extLst>
                </a:gridCol>
                <a:gridCol w="3187753">
                  <a:extLst>
                    <a:ext uri="{9D8B030D-6E8A-4147-A177-3AD203B41FA5}">
                      <a16:colId xmlns:a16="http://schemas.microsoft.com/office/drawing/2014/main" val="20001"/>
                    </a:ext>
                  </a:extLst>
                </a:gridCol>
                <a:gridCol w="1752554">
                  <a:extLst>
                    <a:ext uri="{9D8B030D-6E8A-4147-A177-3AD203B41FA5}">
                      <a16:colId xmlns:a16="http://schemas.microsoft.com/office/drawing/2014/main" val="20002"/>
                    </a:ext>
                  </a:extLst>
                </a:gridCol>
                <a:gridCol w="2180596">
                  <a:extLst>
                    <a:ext uri="{9D8B030D-6E8A-4147-A177-3AD203B41FA5}">
                      <a16:colId xmlns:a16="http://schemas.microsoft.com/office/drawing/2014/main" val="20003"/>
                    </a:ext>
                  </a:extLst>
                </a:gridCol>
              </a:tblGrid>
              <a:tr h="1130548">
                <a:tc>
                  <a:txBody>
                    <a:bodyPr/>
                    <a:lstStyle/>
                    <a:p>
                      <a:pPr algn="ctr">
                        <a:lnSpc>
                          <a:spcPts val="2659"/>
                        </a:lnSpc>
                        <a:defRPr/>
                      </a:pPr>
                      <a:r>
                        <a:rPr lang="en-US" sz="1899">
                          <a:solidFill>
                            <a:srgbClr val="000000"/>
                          </a:solidFill>
                          <a:latin typeface="Open Sans Light Bold"/>
                        </a:rPr>
                        <a:t>No.</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Type_of_Incident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Number of Incident</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Pecentage of Incident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50890">
                <a:tc>
                  <a:txBody>
                    <a:bodyPr/>
                    <a:lstStyle/>
                    <a:p>
                      <a:pPr algn="ctr">
                        <a:lnSpc>
                          <a:spcPts val="2659"/>
                        </a:lnSpc>
                        <a:defRPr/>
                      </a:pPr>
                      <a:r>
                        <a:rPr lang="en-US" sz="1899">
                          <a:solidFill>
                            <a:srgbClr val="000000"/>
                          </a:solidFill>
                          <a:latin typeface="Open Sans Light Bold"/>
                        </a:rPr>
                        <a:t>1</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HOME INVASION</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77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89.53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57251">
                <a:tc>
                  <a:txBody>
                    <a:bodyPr/>
                    <a:lstStyle/>
                    <a:p>
                      <a:pPr algn="ctr">
                        <a:lnSpc>
                          <a:spcPts val="2659"/>
                        </a:lnSpc>
                        <a:defRPr/>
                      </a:pPr>
                      <a:r>
                        <a:rPr lang="en-US" sz="1899">
                          <a:solidFill>
                            <a:srgbClr val="000000"/>
                          </a:solidFill>
                          <a:latin typeface="Open Sans Light Bold"/>
                        </a:rPr>
                        <a:t>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HUMAN TRAFFICKING - COMMERCIAL SEX ACTS</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7</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8.14</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457251">
                <a:tc>
                  <a:txBody>
                    <a:bodyPr/>
                    <a:lstStyle/>
                    <a:p>
                      <a:pPr algn="ctr">
                        <a:lnSpc>
                          <a:spcPts val="2659"/>
                        </a:lnSpc>
                        <a:defRPr/>
                      </a:pPr>
                      <a:r>
                        <a:rPr lang="en-US" sz="1899">
                          <a:solidFill>
                            <a:srgbClr val="000000"/>
                          </a:solidFill>
                          <a:latin typeface="Open Sans Light Bold"/>
                        </a:rPr>
                        <a:t>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HUMAN TRAFFICKING - INVOLUNTARY SERVITUDE</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2</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a:lnSpc>
                          <a:spcPts val="2659"/>
                        </a:lnSpc>
                        <a:defRPr/>
                      </a:pPr>
                      <a:r>
                        <a:rPr lang="en-US" sz="1899">
                          <a:solidFill>
                            <a:srgbClr val="000000"/>
                          </a:solidFill>
                          <a:latin typeface="Open Sans Light Bold"/>
                        </a:rPr>
                        <a:t>2.33</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 name="TextBox 5"/>
          <p:cNvSpPr txBox="1"/>
          <p:nvPr/>
        </p:nvSpPr>
        <p:spPr>
          <a:xfrm>
            <a:off x="2283217" y="712101"/>
            <a:ext cx="13721567" cy="1405512"/>
          </a:xfrm>
          <a:prstGeom prst="rect">
            <a:avLst/>
          </a:prstGeom>
        </p:spPr>
        <p:txBody>
          <a:bodyPr lIns="0" tIns="0" rIns="0" bIns="0" rtlCol="0" anchor="t">
            <a:spAutoFit/>
          </a:bodyPr>
          <a:lstStyle/>
          <a:p>
            <a:pPr algn="ctr">
              <a:lnSpc>
                <a:spcPts val="5568"/>
              </a:lnSpc>
            </a:pPr>
            <a:r>
              <a:rPr lang="en-US" sz="4800">
                <a:solidFill>
                  <a:srgbClr val="012F96"/>
                </a:solidFill>
                <a:latin typeface="Canva Sans Bold"/>
              </a:rPr>
              <a:t>Types of Violations That Often Occur Based on The Category of Each UCR Part</a:t>
            </a:r>
          </a:p>
        </p:txBody>
      </p:sp>
      <p:sp>
        <p:nvSpPr>
          <p:cNvPr id="6" name="TextBox 6"/>
          <p:cNvSpPr txBox="1"/>
          <p:nvPr/>
        </p:nvSpPr>
        <p:spPr>
          <a:xfrm>
            <a:off x="1028700" y="2944150"/>
            <a:ext cx="2705100" cy="580390"/>
          </a:xfrm>
          <a:prstGeom prst="rect">
            <a:avLst/>
          </a:prstGeom>
        </p:spPr>
        <p:txBody>
          <a:bodyPr wrap="square" lIns="0" tIns="0" rIns="0" bIns="0" rtlCol="0" anchor="t">
            <a:spAutoFit/>
          </a:bodyPr>
          <a:lstStyle/>
          <a:p>
            <a:pPr algn="ctr">
              <a:lnSpc>
                <a:spcPts val="4759"/>
              </a:lnSpc>
            </a:pPr>
            <a:r>
              <a:rPr lang="en-US" sz="3399" dirty="0">
                <a:solidFill>
                  <a:srgbClr val="012F96"/>
                </a:solidFill>
                <a:latin typeface="Canva Sans"/>
              </a:rPr>
              <a:t>UCR Other</a:t>
            </a:r>
          </a:p>
        </p:txBody>
      </p:sp>
      <p:sp>
        <p:nvSpPr>
          <p:cNvPr id="7" name="TextBox 7"/>
          <p:cNvSpPr txBox="1"/>
          <p:nvPr/>
        </p:nvSpPr>
        <p:spPr>
          <a:xfrm>
            <a:off x="9144000" y="2944150"/>
            <a:ext cx="1796415" cy="580390"/>
          </a:xfrm>
          <a:prstGeom prst="rect">
            <a:avLst/>
          </a:prstGeom>
        </p:spPr>
        <p:txBody>
          <a:bodyPr lIns="0" tIns="0" rIns="0" bIns="0" rtlCol="0" anchor="t">
            <a:spAutoFit/>
          </a:bodyPr>
          <a:lstStyle/>
          <a:p>
            <a:pPr marL="0" lvl="0" indent="0" algn="ctr">
              <a:lnSpc>
                <a:spcPts val="4759"/>
              </a:lnSpc>
              <a:spcBef>
                <a:spcPct val="0"/>
              </a:spcBef>
            </a:pPr>
            <a:r>
              <a:rPr lang="en-US" sz="3399">
                <a:solidFill>
                  <a:srgbClr val="012F96"/>
                </a:solidFill>
                <a:latin typeface="Canva Sans"/>
              </a:rPr>
              <a:t>UCR N/A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644399" y="2317102"/>
          <a:ext cx="16999201" cy="7341594"/>
        </p:xfrm>
        <a:graphic>
          <a:graphicData uri="http://schemas.openxmlformats.org/drawingml/2006/table">
            <a:tbl>
              <a:tblPr/>
              <a:tblGrid>
                <a:gridCol w="11646777">
                  <a:extLst>
                    <a:ext uri="{9D8B030D-6E8A-4147-A177-3AD203B41FA5}">
                      <a16:colId xmlns:a16="http://schemas.microsoft.com/office/drawing/2014/main" val="20000"/>
                    </a:ext>
                  </a:extLst>
                </a:gridCol>
                <a:gridCol w="5352424">
                  <a:extLst>
                    <a:ext uri="{9D8B030D-6E8A-4147-A177-3AD203B41FA5}">
                      <a16:colId xmlns:a16="http://schemas.microsoft.com/office/drawing/2014/main" val="20001"/>
                    </a:ext>
                  </a:extLst>
                </a:gridCol>
              </a:tblGrid>
              <a:tr h="745630">
                <a:tc>
                  <a:txBody>
                    <a:bodyPr/>
                    <a:lstStyle/>
                    <a:p>
                      <a:pPr algn="ctr">
                        <a:lnSpc>
                          <a:spcPts val="2747"/>
                        </a:lnSpc>
                        <a:defRPr/>
                      </a:pPr>
                      <a:r>
                        <a:rPr lang="en-US" sz="1962">
                          <a:solidFill>
                            <a:srgbClr val="000000"/>
                          </a:solidFill>
                          <a:latin typeface="Ubuntu Bold"/>
                        </a:rPr>
                        <a:t>INSIGHTS</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RECOMMENDATION</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89768">
                <a:tc>
                  <a:txBody>
                    <a:bodyPr/>
                    <a:lstStyle/>
                    <a:p>
                      <a:pPr algn="ctr">
                        <a:lnSpc>
                          <a:spcPts val="2747"/>
                        </a:lnSpc>
                        <a:defRPr/>
                      </a:pPr>
                      <a:r>
                        <a:rPr lang="en-US" sz="1962">
                          <a:solidFill>
                            <a:srgbClr val="000000"/>
                          </a:solidFill>
                          <a:latin typeface="Ubuntu Bold"/>
                        </a:rPr>
                        <a:t>Based on the overall cross tabulation, it can be seen that the largest percentage of incidents is in the UCR Part 3 category with a value of 49.69% and a total of 158,537 incidents</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rowSpan="6">
                  <a:txBody>
                    <a:bodyPr/>
                    <a:lstStyle/>
                    <a:p>
                      <a:pPr algn="ctr">
                        <a:lnSpc>
                          <a:spcPts val="2747"/>
                        </a:lnSpc>
                        <a:defRPr/>
                      </a:pPr>
                      <a:r>
                        <a:rPr lang="en-US" sz="1962">
                          <a:solidFill>
                            <a:srgbClr val="000000"/>
                          </a:solidFill>
                          <a:latin typeface="Ubuntu Bold"/>
                        </a:rPr>
                        <a:t>Based on the Wikipedia Website Regarding Uniform Crime Reports, criminal offenses are only divided into two major groups, namely Part 1 Offenses and Part 2 Offenses. Therefore, the Boston City Police Department (BPD) should reconsider the grouping of incidents that occurred in their city. Because according to these references, the FBI only categorizes the Uniform Crime Report (UCR) into 2 parts, namely UCR Part 1 and UCR Part 2. Meanwhile, the Boston Police Department (BPD) divides this UCR category into 3 parts and there are even 2 other categories, i.e. Other and unknown (N/A). </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89768">
                <a:tc>
                  <a:txBody>
                    <a:bodyPr/>
                    <a:lstStyle/>
                    <a:p>
                      <a:pPr algn="ctr">
                        <a:lnSpc>
                          <a:spcPts val="2747"/>
                        </a:lnSpc>
                        <a:defRPr/>
                      </a:pPr>
                      <a:r>
                        <a:rPr lang="en-US" sz="1962">
                          <a:solidFill>
                            <a:srgbClr val="000000"/>
                          </a:solidFill>
                          <a:latin typeface="Ubuntu Bold"/>
                        </a:rPr>
                        <a:t>The most frequent UCR Part 1 incidents that occurred in the city of Boston was theft in a building with a stolen value above 200 USD with a percentage above 12%.</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Based on the Wikipedia Website Regarding Uniform Crime Reports, criminal offenses are only divided into two major groups, namely Part 1 Offenses and Part 2 Offenses. Therefore, the Boston City Police Department (BPD) should reconsider the grouping of incidents that occurred in their city. Because according to these references, the FBI only categorizes the Uniform Crime Report (UCR) into 2 parts, namely UCR Part 1 and UCR Part 2. Meanwhile, the Boston Police Department (BPD) divides this UCR category into 3 parts and there are even 2 other categories, i.e. Other and unknown (N/A). </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89768">
                <a:tc>
                  <a:txBody>
                    <a:bodyPr/>
                    <a:lstStyle/>
                    <a:p>
                      <a:pPr algn="ctr">
                        <a:lnSpc>
                          <a:spcPts val="2747"/>
                        </a:lnSpc>
                        <a:defRPr/>
                      </a:pPr>
                      <a:r>
                        <a:rPr lang="en-US" sz="1962">
                          <a:solidFill>
                            <a:srgbClr val="000000"/>
                          </a:solidFill>
                          <a:latin typeface="Ubuntu Bold"/>
                        </a:rPr>
                        <a:t>The most frequent UCR Part 2 incidents in the City of Boston are activities of vandalizing other people's property without the their permission with a percentage above 15%.</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Based on the Wikipedia Website Regarding Uniform Crime Reports, criminal offenses are only divided into two major groups, namely Part 1 Offenses and Part 2 Offenses. Therefore, the Boston City Police Department (BPD) should reconsider the grouping of incidents that occurred in their city. Because according to these references, the FBI only categorizes the Uniform Crime Report (UCR) into 2 parts, namely UCR Part 1 and UCR Part 2. Meanwhile, the Boston Police Department (BPD) divides this UCR category into 3 parts and there are even 2 other categories, i.e. Other and unknown (N/A). </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89768">
                <a:tc>
                  <a:txBody>
                    <a:bodyPr/>
                    <a:lstStyle/>
                    <a:p>
                      <a:pPr algn="ctr">
                        <a:lnSpc>
                          <a:spcPts val="2747"/>
                        </a:lnSpc>
                        <a:defRPr/>
                      </a:pPr>
                      <a:r>
                        <a:rPr lang="en-US" sz="1962">
                          <a:solidFill>
                            <a:srgbClr val="000000"/>
                          </a:solidFill>
                          <a:latin typeface="Ubuntu Bold"/>
                        </a:rPr>
                        <a:t>The most frequent UCR Part 3 incidents in the city of Boston was the provision of medical assistance to sick or injured people at 11.85%</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Based on the Wikipedia Website Regarding Uniform Crime Reports, criminal offenses are only divided into two major groups, namely Part 1 Offenses and Part 2 Offenses. Therefore, the Boston City Police Department (BPD) should reconsider the grouping of incidents that occurred in their city. Because according to these references, the FBI only categorizes the Uniform Crime Report (UCR) into 2 parts, namely UCR Part 1 and UCR Part 2. Meanwhile, the Boston Police Department (BPD) divides this UCR category into 3 parts and there are even 2 other categories, i.e. Other and unknown (N/A). </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89768">
                <a:tc>
                  <a:txBody>
                    <a:bodyPr/>
                    <a:lstStyle/>
                    <a:p>
                      <a:pPr algn="ctr">
                        <a:lnSpc>
                          <a:spcPts val="2747"/>
                        </a:lnSpc>
                        <a:defRPr/>
                      </a:pPr>
                      <a:r>
                        <a:rPr lang="en-US" sz="1962">
                          <a:solidFill>
                            <a:srgbClr val="000000"/>
                          </a:solidFill>
                          <a:latin typeface="Ubuntu Bold"/>
                        </a:rPr>
                        <a:t>The most frequent UCR Others incidents with a percentage above 85%  are the return of motorized vehicles by the police that have been stolen outside the City of Boston.</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Based on the Wikipedia Website Regarding Uniform Crime Reports, criminal offenses are only divided into two major groups, namely Part 1 Offenses and Part 2 Offenses. Therefore, the Boston City Police Department (BPD) should reconsider the grouping of incidents that occurred in their city. Because according to these references, the FBI only categorizes the Uniform Crime Report (UCR) into 2 parts, namely UCR Part 1 and UCR Part 2. Meanwhile, the Boston Police Department (BPD) divides this UCR category into 3 parts and there are even 2 other categories, i.e. Other and unknown (N/A). </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147124">
                <a:tc>
                  <a:txBody>
                    <a:bodyPr/>
                    <a:lstStyle/>
                    <a:p>
                      <a:pPr algn="ctr">
                        <a:lnSpc>
                          <a:spcPts val="2747"/>
                        </a:lnSpc>
                        <a:defRPr/>
                      </a:pPr>
                      <a:r>
                        <a:rPr lang="en-US" sz="1962">
                          <a:solidFill>
                            <a:srgbClr val="000000"/>
                          </a:solidFill>
                          <a:latin typeface="Ubuntu Bold"/>
                        </a:rPr>
                        <a:t>The most frequent UCR N/A incidents or unknown categories with a percentage of above 89% are entering other people's homes without the permission of the homeowner.</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vMerge="1">
                  <a:txBody>
                    <a:bodyPr/>
                    <a:lstStyle/>
                    <a:p>
                      <a:pPr algn="ctr">
                        <a:lnSpc>
                          <a:spcPts val="2747"/>
                        </a:lnSpc>
                        <a:defRPr/>
                      </a:pPr>
                      <a:r>
                        <a:rPr lang="en-US" sz="1962">
                          <a:solidFill>
                            <a:srgbClr val="000000"/>
                          </a:solidFill>
                          <a:latin typeface="Ubuntu Bold"/>
                        </a:rPr>
                        <a:t>Based on the Wikipedia Website Regarding Uniform Crime Reports, criminal offenses are only divided into two major groups, namely Part 1 Offenses and Part 2 Offenses. Therefore, the Boston City Police Department (BPD) should reconsider the grouping of incidents that occurred in their city. Because according to these references, the FBI only categorizes the Uniform Crime Report (UCR) into 2 parts, namely UCR Part 1 and UCR Part 2. Meanwhile, the Boston Police Department (BPD) divides this UCR category into 3 parts and there are even 2 other categories, i.e. Other and unknown (N/A). </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2410" y="298575"/>
            <a:ext cx="1568135" cy="1568135"/>
          </a:xfrm>
          <a:prstGeom prst="rect">
            <a:avLst/>
          </a:prstGeom>
        </p:spPr>
      </p:pic>
      <p:sp>
        <p:nvSpPr>
          <p:cNvPr id="4" name="TextBox 4"/>
          <p:cNvSpPr txBox="1"/>
          <p:nvPr/>
        </p:nvSpPr>
        <p:spPr>
          <a:xfrm>
            <a:off x="2350452" y="529128"/>
            <a:ext cx="13587095" cy="1337582"/>
          </a:xfrm>
          <a:prstGeom prst="rect">
            <a:avLst/>
          </a:prstGeom>
        </p:spPr>
        <p:txBody>
          <a:bodyPr lIns="0" tIns="0" rIns="0" bIns="0" rtlCol="0" anchor="t">
            <a:spAutoFit/>
          </a:bodyPr>
          <a:lstStyle/>
          <a:p>
            <a:pPr algn="ctr">
              <a:lnSpc>
                <a:spcPts val="5282"/>
              </a:lnSpc>
            </a:pPr>
            <a:r>
              <a:rPr lang="en-US" sz="4553">
                <a:solidFill>
                  <a:srgbClr val="012F96"/>
                </a:solidFill>
                <a:latin typeface="Canva Sans Bold"/>
              </a:rPr>
              <a:t>Types of Violations That Often Occur Based on The Category of Each UCR Part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a:off x="0" y="9553575"/>
            <a:ext cx="18288000" cy="733425"/>
            <a:chOff x="0" y="0"/>
            <a:chExt cx="6133294" cy="245971"/>
          </a:xfrm>
        </p:grpSpPr>
        <p:sp>
          <p:nvSpPr>
            <p:cNvPr id="3" name="Freeform 3"/>
            <p:cNvSpPr/>
            <p:nvPr/>
          </p:nvSpPr>
          <p:spPr>
            <a:xfrm>
              <a:off x="0" y="0"/>
              <a:ext cx="6133293" cy="245971"/>
            </a:xfrm>
            <a:custGeom>
              <a:avLst/>
              <a:gdLst/>
              <a:ahLst/>
              <a:cxnLst/>
              <a:rect l="l" t="t" r="r" b="b"/>
              <a:pathLst>
                <a:path w="6133293" h="245971">
                  <a:moveTo>
                    <a:pt x="0" y="0"/>
                  </a:moveTo>
                  <a:lnTo>
                    <a:pt x="6133293" y="0"/>
                  </a:lnTo>
                  <a:lnTo>
                    <a:pt x="6133293" y="245971"/>
                  </a:lnTo>
                  <a:lnTo>
                    <a:pt x="0" y="245971"/>
                  </a:lnTo>
                  <a:close/>
                </a:path>
              </a:pathLst>
            </a:custGeom>
            <a:solidFill>
              <a:srgbClr val="F4CF3A"/>
            </a:solidFill>
          </p:spPr>
        </p:sp>
      </p:grpSp>
      <p:sp>
        <p:nvSpPr>
          <p:cNvPr id="4" name="TextBox 4"/>
          <p:cNvSpPr txBox="1"/>
          <p:nvPr/>
        </p:nvSpPr>
        <p:spPr>
          <a:xfrm>
            <a:off x="1882993" y="2309910"/>
            <a:ext cx="7010755" cy="1553845"/>
          </a:xfrm>
          <a:prstGeom prst="rect">
            <a:avLst/>
          </a:prstGeom>
        </p:spPr>
        <p:txBody>
          <a:bodyPr lIns="0" tIns="0" rIns="0" bIns="0" rtlCol="0" anchor="t">
            <a:spAutoFit/>
          </a:bodyPr>
          <a:lstStyle/>
          <a:p>
            <a:pPr>
              <a:lnSpc>
                <a:spcPts val="3079"/>
              </a:lnSpc>
              <a:spcBef>
                <a:spcPct val="0"/>
              </a:spcBef>
            </a:pPr>
            <a:r>
              <a:rPr lang="en-US" sz="2199">
                <a:solidFill>
                  <a:srgbClr val="FFC408"/>
                </a:solidFill>
                <a:latin typeface="Ubuntu Bold"/>
              </a:rPr>
              <a:t>BASIC FIRST AID TRAINING SHOULD BE PROVIDED TO POLICE PATROL PERSONNEL AND A FIRST AID KIT SHOULD BE ALSO AVAILABLE IN EACH PATROL VEHICLE</a:t>
            </a:r>
          </a:p>
        </p:txBody>
      </p:sp>
      <p:sp>
        <p:nvSpPr>
          <p:cNvPr id="5" name="TextBox 5"/>
          <p:cNvSpPr txBox="1"/>
          <p:nvPr/>
        </p:nvSpPr>
        <p:spPr>
          <a:xfrm>
            <a:off x="8391942" y="3589655"/>
            <a:ext cx="8867358" cy="1553845"/>
          </a:xfrm>
          <a:prstGeom prst="rect">
            <a:avLst/>
          </a:prstGeom>
        </p:spPr>
        <p:txBody>
          <a:bodyPr lIns="0" tIns="0" rIns="0" bIns="0" rtlCol="0" anchor="t">
            <a:spAutoFit/>
          </a:bodyPr>
          <a:lstStyle/>
          <a:p>
            <a:pPr algn="r">
              <a:lnSpc>
                <a:spcPts val="3079"/>
              </a:lnSpc>
              <a:spcBef>
                <a:spcPct val="0"/>
              </a:spcBef>
            </a:pPr>
            <a:r>
              <a:rPr lang="en-US" sz="2199">
                <a:solidFill>
                  <a:srgbClr val="FFC408"/>
                </a:solidFill>
                <a:latin typeface="Ubuntu Bold"/>
              </a:rPr>
              <a:t>IT IS NECESSARY TO INCREASE POLICE PATROL PERSONNEL, SCHEDULES, AND PATROL ROUTES, ESPECIALLY ON WEDNESDAY, THURSDAY, AND FRIDAY, ALSO AT THE NIGHT TIME IN THE DISTRICTS WITH THE MOST INCIDENTS HAPPENED</a:t>
            </a:r>
          </a:p>
        </p:txBody>
      </p:sp>
      <p:sp>
        <p:nvSpPr>
          <p:cNvPr id="6" name="TextBox 6"/>
          <p:cNvSpPr txBox="1"/>
          <p:nvPr/>
        </p:nvSpPr>
        <p:spPr>
          <a:xfrm>
            <a:off x="2208407" y="5631237"/>
            <a:ext cx="13370683" cy="1553845"/>
          </a:xfrm>
          <a:prstGeom prst="rect">
            <a:avLst/>
          </a:prstGeom>
        </p:spPr>
        <p:txBody>
          <a:bodyPr lIns="0" tIns="0" rIns="0" bIns="0" rtlCol="0" anchor="t">
            <a:spAutoFit/>
          </a:bodyPr>
          <a:lstStyle/>
          <a:p>
            <a:pPr>
              <a:lnSpc>
                <a:spcPts val="3079"/>
              </a:lnSpc>
              <a:spcBef>
                <a:spcPct val="0"/>
              </a:spcBef>
            </a:pPr>
            <a:r>
              <a:rPr lang="en-US" sz="2199">
                <a:solidFill>
                  <a:srgbClr val="FFC408"/>
                </a:solidFill>
                <a:latin typeface="Ubuntu Bold"/>
              </a:rPr>
              <a:t>PREVENTIVE AND REPRESSIVE STRATEGIES AGAINST THE USE OF FIREARMS MUST BE REVIEWED BECAUSE IN 2020 THERE WAS A 54% INCREASE IN HOMICIDE INCIDENTS OR AS MANY AS 57 CASES COMPARED TO THE PREVIOUS YEAR, NAMELY 37 CASES. FROM 2015 TO 2018, INCIDENTS OF SHOOTINGS AND HOMICIDE ALSO SHOW THE SAME TREND PATTERN</a:t>
            </a:r>
          </a:p>
        </p:txBody>
      </p:sp>
      <p:sp>
        <p:nvSpPr>
          <p:cNvPr id="7" name="TextBox 7"/>
          <p:cNvSpPr txBox="1"/>
          <p:nvPr/>
        </p:nvSpPr>
        <p:spPr>
          <a:xfrm>
            <a:off x="2610896" y="295275"/>
            <a:ext cx="13066207" cy="1304925"/>
          </a:xfrm>
          <a:prstGeom prst="rect">
            <a:avLst/>
          </a:prstGeom>
        </p:spPr>
        <p:txBody>
          <a:bodyPr lIns="0" tIns="0" rIns="0" bIns="0" rtlCol="0" anchor="t">
            <a:spAutoFit/>
          </a:bodyPr>
          <a:lstStyle/>
          <a:p>
            <a:pPr algn="ctr">
              <a:lnSpc>
                <a:spcPts val="10500"/>
              </a:lnSpc>
              <a:spcBef>
                <a:spcPct val="0"/>
              </a:spcBef>
            </a:pPr>
            <a:r>
              <a:rPr lang="en-US" sz="7500">
                <a:solidFill>
                  <a:srgbClr val="FFC408"/>
                </a:solidFill>
                <a:latin typeface="Bernoru"/>
              </a:rPr>
              <a:t>CONCLUSION</a:t>
            </a:r>
          </a:p>
        </p:txBody>
      </p:sp>
      <p:grpSp>
        <p:nvGrpSpPr>
          <p:cNvPr id="8" name="Group 8"/>
          <p:cNvGrpSpPr/>
          <p:nvPr/>
        </p:nvGrpSpPr>
        <p:grpSpPr>
          <a:xfrm>
            <a:off x="8003532" y="1723913"/>
            <a:ext cx="1854824" cy="174856"/>
            <a:chOff x="0" y="0"/>
            <a:chExt cx="4347741" cy="409865"/>
          </a:xfrm>
        </p:grpSpPr>
        <p:sp>
          <p:nvSpPr>
            <p:cNvPr id="9" name="Freeform 9"/>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10" name="Group 10"/>
          <p:cNvGrpSpPr/>
          <p:nvPr/>
        </p:nvGrpSpPr>
        <p:grpSpPr>
          <a:xfrm>
            <a:off x="9945877" y="1723913"/>
            <a:ext cx="174856" cy="174856"/>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2" name="Group 12"/>
          <p:cNvGrpSpPr/>
          <p:nvPr/>
        </p:nvGrpSpPr>
        <p:grpSpPr>
          <a:xfrm>
            <a:off x="10211318" y="1723913"/>
            <a:ext cx="174856" cy="174856"/>
            <a:chOff x="0" y="0"/>
            <a:chExt cx="1913890" cy="1913890"/>
          </a:xfrm>
        </p:grpSpPr>
        <p:sp>
          <p:nvSpPr>
            <p:cNvPr id="13" name="Freeform 13"/>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4" name="Group 14"/>
          <p:cNvGrpSpPr>
            <a:grpSpLocks noChangeAspect="1"/>
          </p:cNvGrpSpPr>
          <p:nvPr/>
        </p:nvGrpSpPr>
        <p:grpSpPr>
          <a:xfrm>
            <a:off x="14688874" y="1141434"/>
            <a:ext cx="890216" cy="917532"/>
            <a:chOff x="0" y="0"/>
            <a:chExt cx="1614170" cy="1663700"/>
          </a:xfrm>
        </p:grpSpPr>
        <p:sp>
          <p:nvSpPr>
            <p:cNvPr id="15" name="Freeform 15"/>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6" name="Group 16"/>
          <p:cNvGrpSpPr>
            <a:grpSpLocks noChangeAspect="1"/>
          </p:cNvGrpSpPr>
          <p:nvPr/>
        </p:nvGrpSpPr>
        <p:grpSpPr>
          <a:xfrm>
            <a:off x="527132" y="348009"/>
            <a:ext cx="1003137" cy="1091994"/>
            <a:chOff x="0" y="0"/>
            <a:chExt cx="2279650" cy="2481580"/>
          </a:xfrm>
        </p:grpSpPr>
        <p:sp>
          <p:nvSpPr>
            <p:cNvPr id="17" name="Freeform 17"/>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8" name="Group 18"/>
          <p:cNvGrpSpPr>
            <a:grpSpLocks noChangeAspect="1"/>
          </p:cNvGrpSpPr>
          <p:nvPr/>
        </p:nvGrpSpPr>
        <p:grpSpPr>
          <a:xfrm>
            <a:off x="955080" y="4390390"/>
            <a:ext cx="927913" cy="956386"/>
            <a:chOff x="0" y="0"/>
            <a:chExt cx="1614170" cy="1663700"/>
          </a:xfrm>
        </p:grpSpPr>
        <p:sp>
          <p:nvSpPr>
            <p:cNvPr id="19" name="Freeform 19"/>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20" name="Group 20"/>
          <p:cNvGrpSpPr>
            <a:grpSpLocks noChangeAspect="1"/>
          </p:cNvGrpSpPr>
          <p:nvPr/>
        </p:nvGrpSpPr>
        <p:grpSpPr>
          <a:xfrm rot="-10800000">
            <a:off x="16569807" y="6033939"/>
            <a:ext cx="890216" cy="969071"/>
            <a:chOff x="0" y="0"/>
            <a:chExt cx="2279650" cy="2481580"/>
          </a:xfrm>
        </p:grpSpPr>
        <p:sp>
          <p:nvSpPr>
            <p:cNvPr id="21" name="Freeform 21"/>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sp>
        <p:nvSpPr>
          <p:cNvPr id="22" name="TextBox 22"/>
          <p:cNvSpPr txBox="1"/>
          <p:nvPr/>
        </p:nvSpPr>
        <p:spPr>
          <a:xfrm>
            <a:off x="4135963" y="7672820"/>
            <a:ext cx="12535199" cy="1163320"/>
          </a:xfrm>
          <a:prstGeom prst="rect">
            <a:avLst/>
          </a:prstGeom>
        </p:spPr>
        <p:txBody>
          <a:bodyPr lIns="0" tIns="0" rIns="0" bIns="0" rtlCol="0" anchor="t">
            <a:spAutoFit/>
          </a:bodyPr>
          <a:lstStyle/>
          <a:p>
            <a:pPr algn="r">
              <a:lnSpc>
                <a:spcPts val="3079"/>
              </a:lnSpc>
              <a:spcBef>
                <a:spcPct val="0"/>
              </a:spcBef>
            </a:pPr>
            <a:r>
              <a:rPr lang="en-US" sz="2199">
                <a:solidFill>
                  <a:srgbClr val="FFC408"/>
                </a:solidFill>
                <a:latin typeface="Ubuntu Bold"/>
              </a:rPr>
              <a:t>THE GROUPING OF UCR CATEGORIES BY THE BOSTON POLICE DEPARTEMENT NEEDS TO BE REVIEWED BECAUSE BASED ON THE OFFICIAL CATEGORIES ISSUED BY THE FBI, UCR IS ONLY CATEGORIZED INTO TWO MAJOR GROUPS, NAMELY, UCR PART 1 AND UCR PART 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C40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123004"/>
            <a:ext cx="16230600" cy="6040993"/>
            <a:chOff x="0" y="0"/>
            <a:chExt cx="5443298" cy="2025983"/>
          </a:xfrm>
        </p:grpSpPr>
        <p:sp>
          <p:nvSpPr>
            <p:cNvPr id="3" name="Freeform 3"/>
            <p:cNvSpPr/>
            <p:nvPr/>
          </p:nvSpPr>
          <p:spPr>
            <a:xfrm>
              <a:off x="0" y="0"/>
              <a:ext cx="5443298" cy="2025983"/>
            </a:xfrm>
            <a:custGeom>
              <a:avLst/>
              <a:gdLst/>
              <a:ahLst/>
              <a:cxnLst/>
              <a:rect l="l" t="t" r="r" b="b"/>
              <a:pathLst>
                <a:path w="5443298" h="2025983">
                  <a:moveTo>
                    <a:pt x="0" y="0"/>
                  </a:moveTo>
                  <a:lnTo>
                    <a:pt x="5443298" y="0"/>
                  </a:lnTo>
                  <a:lnTo>
                    <a:pt x="5443298" y="2025983"/>
                  </a:lnTo>
                  <a:lnTo>
                    <a:pt x="0" y="2025983"/>
                  </a:lnTo>
                  <a:close/>
                </a:path>
              </a:pathLst>
            </a:custGeom>
            <a:solidFill>
              <a:srgbClr val="0036AF"/>
            </a:solidFill>
          </p:spPr>
        </p:sp>
      </p:grpSp>
      <p:grpSp>
        <p:nvGrpSpPr>
          <p:cNvPr id="4" name="Group 4"/>
          <p:cNvGrpSpPr/>
          <p:nvPr/>
        </p:nvGrpSpPr>
        <p:grpSpPr>
          <a:xfrm>
            <a:off x="7640802" y="5155064"/>
            <a:ext cx="2340401" cy="220632"/>
            <a:chOff x="0" y="0"/>
            <a:chExt cx="4347741" cy="409865"/>
          </a:xfrm>
        </p:grpSpPr>
        <p:sp>
          <p:nvSpPr>
            <p:cNvPr id="5" name="Freeform 5"/>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6" name="Group 6"/>
          <p:cNvGrpSpPr/>
          <p:nvPr/>
        </p:nvGrpSpPr>
        <p:grpSpPr>
          <a:xfrm>
            <a:off x="10091635" y="5155064"/>
            <a:ext cx="220632" cy="220632"/>
            <a:chOff x="0" y="0"/>
            <a:chExt cx="1913890" cy="1913890"/>
          </a:xfrm>
        </p:grpSpPr>
        <p:sp>
          <p:nvSpPr>
            <p:cNvPr id="7" name="Freeform 7"/>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sp>
        <p:nvSpPr>
          <p:cNvPr id="8" name="TextBox 8"/>
          <p:cNvSpPr txBox="1"/>
          <p:nvPr/>
        </p:nvSpPr>
        <p:spPr>
          <a:xfrm>
            <a:off x="3379886" y="2878589"/>
            <a:ext cx="11528229" cy="1940722"/>
          </a:xfrm>
          <a:prstGeom prst="rect">
            <a:avLst/>
          </a:prstGeom>
        </p:spPr>
        <p:txBody>
          <a:bodyPr lIns="0" tIns="0" rIns="0" bIns="0" rtlCol="0" anchor="t">
            <a:spAutoFit/>
          </a:bodyPr>
          <a:lstStyle/>
          <a:p>
            <a:pPr algn="ctr">
              <a:lnSpc>
                <a:spcPts val="15878"/>
              </a:lnSpc>
              <a:spcBef>
                <a:spcPct val="0"/>
              </a:spcBef>
            </a:pPr>
            <a:r>
              <a:rPr lang="en-US" sz="11341">
                <a:solidFill>
                  <a:srgbClr val="FFC408"/>
                </a:solidFill>
                <a:latin typeface="Bernoru"/>
              </a:rPr>
              <a:t>THANK YOU</a:t>
            </a:r>
          </a:p>
        </p:txBody>
      </p:sp>
      <p:grpSp>
        <p:nvGrpSpPr>
          <p:cNvPr id="9" name="Group 9"/>
          <p:cNvGrpSpPr/>
          <p:nvPr/>
        </p:nvGrpSpPr>
        <p:grpSpPr>
          <a:xfrm>
            <a:off x="10426566" y="5155064"/>
            <a:ext cx="220632" cy="220632"/>
            <a:chOff x="0" y="0"/>
            <a:chExt cx="1913890" cy="1913890"/>
          </a:xfrm>
        </p:grpSpPr>
        <p:sp>
          <p:nvSpPr>
            <p:cNvPr id="10" name="Freeform 10"/>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1" name="Group 11"/>
          <p:cNvGrpSpPr>
            <a:grpSpLocks noChangeAspect="1"/>
          </p:cNvGrpSpPr>
          <p:nvPr/>
        </p:nvGrpSpPr>
        <p:grpSpPr>
          <a:xfrm>
            <a:off x="13529879" y="2284158"/>
            <a:ext cx="970188" cy="999958"/>
            <a:chOff x="0" y="0"/>
            <a:chExt cx="1614170" cy="1663700"/>
          </a:xfrm>
        </p:grpSpPr>
        <p:sp>
          <p:nvSpPr>
            <p:cNvPr id="12" name="Freeform 12"/>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3" name="Group 13"/>
          <p:cNvGrpSpPr>
            <a:grpSpLocks noChangeAspect="1"/>
          </p:cNvGrpSpPr>
          <p:nvPr/>
        </p:nvGrpSpPr>
        <p:grpSpPr>
          <a:xfrm>
            <a:off x="1515518" y="1187557"/>
            <a:ext cx="1466664" cy="1596580"/>
            <a:chOff x="0" y="0"/>
            <a:chExt cx="2279650" cy="2481580"/>
          </a:xfrm>
        </p:grpSpPr>
        <p:sp>
          <p:nvSpPr>
            <p:cNvPr id="14" name="Freeform 14"/>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5" name="Group 15"/>
          <p:cNvGrpSpPr>
            <a:grpSpLocks noChangeAspect="1"/>
          </p:cNvGrpSpPr>
          <p:nvPr/>
        </p:nvGrpSpPr>
        <p:grpSpPr>
          <a:xfrm>
            <a:off x="4858482" y="8163996"/>
            <a:ext cx="927913" cy="956386"/>
            <a:chOff x="0" y="0"/>
            <a:chExt cx="1614170" cy="1663700"/>
          </a:xfrm>
        </p:grpSpPr>
        <p:sp>
          <p:nvSpPr>
            <p:cNvPr id="16" name="Freeform 16"/>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7" name="Group 17"/>
          <p:cNvGrpSpPr>
            <a:grpSpLocks noChangeAspect="1"/>
          </p:cNvGrpSpPr>
          <p:nvPr/>
        </p:nvGrpSpPr>
        <p:grpSpPr>
          <a:xfrm rot="-10800000">
            <a:off x="14908114" y="7094086"/>
            <a:ext cx="1509631" cy="1643354"/>
            <a:chOff x="0" y="0"/>
            <a:chExt cx="2279650" cy="2481580"/>
          </a:xfrm>
        </p:grpSpPr>
        <p:sp>
          <p:nvSpPr>
            <p:cNvPr id="18" name="Freeform 18"/>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pic>
        <p:nvPicPr>
          <p:cNvPr id="19" name="Picture 1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26021" y="4479244"/>
            <a:ext cx="5045633" cy="55440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a:off x="0" y="2665701"/>
            <a:ext cx="13114955" cy="1755360"/>
            <a:chOff x="0" y="0"/>
            <a:chExt cx="4784371" cy="640360"/>
          </a:xfrm>
        </p:grpSpPr>
        <p:sp>
          <p:nvSpPr>
            <p:cNvPr id="3" name="Freeform 3"/>
            <p:cNvSpPr/>
            <p:nvPr/>
          </p:nvSpPr>
          <p:spPr>
            <a:xfrm>
              <a:off x="0" y="0"/>
              <a:ext cx="4784371" cy="640360"/>
            </a:xfrm>
            <a:custGeom>
              <a:avLst/>
              <a:gdLst/>
              <a:ahLst/>
              <a:cxnLst/>
              <a:rect l="l" t="t" r="r" b="b"/>
              <a:pathLst>
                <a:path w="4784371" h="640360">
                  <a:moveTo>
                    <a:pt x="0" y="0"/>
                  </a:moveTo>
                  <a:lnTo>
                    <a:pt x="4784371" y="0"/>
                  </a:lnTo>
                  <a:lnTo>
                    <a:pt x="4784371" y="640360"/>
                  </a:lnTo>
                  <a:lnTo>
                    <a:pt x="0" y="640360"/>
                  </a:lnTo>
                  <a:close/>
                </a:path>
              </a:pathLst>
            </a:custGeom>
            <a:solidFill>
              <a:srgbClr val="FFC408"/>
            </a:solidFill>
          </p:spPr>
        </p:sp>
      </p:grpSp>
      <p:sp>
        <p:nvSpPr>
          <p:cNvPr id="4" name="TextBox 4"/>
          <p:cNvSpPr txBox="1"/>
          <p:nvPr/>
        </p:nvSpPr>
        <p:spPr>
          <a:xfrm>
            <a:off x="3172755" y="2721188"/>
            <a:ext cx="11015059" cy="863598"/>
          </a:xfrm>
          <a:prstGeom prst="rect">
            <a:avLst/>
          </a:prstGeom>
        </p:spPr>
        <p:txBody>
          <a:bodyPr lIns="0" tIns="0" rIns="0" bIns="0" rtlCol="0" anchor="t">
            <a:spAutoFit/>
          </a:bodyPr>
          <a:lstStyle/>
          <a:p>
            <a:pPr algn="ctr">
              <a:lnSpc>
                <a:spcPts val="7000"/>
              </a:lnSpc>
              <a:spcBef>
                <a:spcPct val="0"/>
              </a:spcBef>
            </a:pPr>
            <a:r>
              <a:rPr lang="en-US" sz="5000">
                <a:solidFill>
                  <a:srgbClr val="0036AF"/>
                </a:solidFill>
                <a:latin typeface="Bernoru"/>
              </a:rPr>
              <a:t>MARIO BILLY GUNAWAN</a:t>
            </a:r>
          </a:p>
        </p:txBody>
      </p:sp>
      <p:grpSp>
        <p:nvGrpSpPr>
          <p:cNvPr id="5" name="Group 5"/>
          <p:cNvGrpSpPr/>
          <p:nvPr/>
        </p:nvGrpSpPr>
        <p:grpSpPr>
          <a:xfrm>
            <a:off x="7952679" y="2738535"/>
            <a:ext cx="1854824" cy="174856"/>
            <a:chOff x="0" y="0"/>
            <a:chExt cx="4347741" cy="409865"/>
          </a:xfrm>
        </p:grpSpPr>
        <p:sp>
          <p:nvSpPr>
            <p:cNvPr id="6" name="Freeform 6"/>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7" name="Group 7"/>
          <p:cNvGrpSpPr>
            <a:grpSpLocks noChangeAspect="1"/>
          </p:cNvGrpSpPr>
          <p:nvPr/>
        </p:nvGrpSpPr>
        <p:grpSpPr>
          <a:xfrm>
            <a:off x="16269910" y="2343232"/>
            <a:ext cx="625737" cy="644937"/>
            <a:chOff x="0" y="0"/>
            <a:chExt cx="1614170" cy="1663700"/>
          </a:xfrm>
        </p:grpSpPr>
        <p:sp>
          <p:nvSpPr>
            <p:cNvPr id="8" name="Freeform 8"/>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9" name="Group 9"/>
          <p:cNvGrpSpPr>
            <a:grpSpLocks noChangeAspect="1"/>
          </p:cNvGrpSpPr>
          <p:nvPr/>
        </p:nvGrpSpPr>
        <p:grpSpPr>
          <a:xfrm>
            <a:off x="685432" y="1369108"/>
            <a:ext cx="686536" cy="747348"/>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1" name="Group 11"/>
          <p:cNvGrpSpPr>
            <a:grpSpLocks noChangeAspect="1"/>
          </p:cNvGrpSpPr>
          <p:nvPr/>
        </p:nvGrpSpPr>
        <p:grpSpPr>
          <a:xfrm>
            <a:off x="4192398" y="6124483"/>
            <a:ext cx="672489" cy="693124"/>
            <a:chOff x="0" y="0"/>
            <a:chExt cx="1614170" cy="1663700"/>
          </a:xfrm>
        </p:grpSpPr>
        <p:sp>
          <p:nvSpPr>
            <p:cNvPr id="12" name="Freeform 12"/>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3" name="Group 13"/>
          <p:cNvGrpSpPr/>
          <p:nvPr/>
        </p:nvGrpSpPr>
        <p:grpSpPr>
          <a:xfrm>
            <a:off x="5028532" y="7215834"/>
            <a:ext cx="13259468" cy="1755360"/>
            <a:chOff x="0" y="0"/>
            <a:chExt cx="4837090" cy="640360"/>
          </a:xfrm>
        </p:grpSpPr>
        <p:sp>
          <p:nvSpPr>
            <p:cNvPr id="14" name="Freeform 14"/>
            <p:cNvSpPr/>
            <p:nvPr/>
          </p:nvSpPr>
          <p:spPr>
            <a:xfrm>
              <a:off x="0" y="0"/>
              <a:ext cx="4837090" cy="640360"/>
            </a:xfrm>
            <a:custGeom>
              <a:avLst/>
              <a:gdLst/>
              <a:ahLst/>
              <a:cxnLst/>
              <a:rect l="l" t="t" r="r" b="b"/>
              <a:pathLst>
                <a:path w="4837090" h="640360">
                  <a:moveTo>
                    <a:pt x="0" y="0"/>
                  </a:moveTo>
                  <a:lnTo>
                    <a:pt x="4837090" y="0"/>
                  </a:lnTo>
                  <a:lnTo>
                    <a:pt x="4837090" y="640360"/>
                  </a:lnTo>
                  <a:lnTo>
                    <a:pt x="0" y="640360"/>
                  </a:lnTo>
                  <a:close/>
                </a:path>
              </a:pathLst>
            </a:custGeom>
            <a:solidFill>
              <a:srgbClr val="FFC408"/>
            </a:solidFill>
          </p:spPr>
        </p:sp>
      </p:grpSp>
      <p:grpSp>
        <p:nvGrpSpPr>
          <p:cNvPr id="15" name="Group 15"/>
          <p:cNvGrpSpPr>
            <a:grpSpLocks noChangeAspect="1"/>
          </p:cNvGrpSpPr>
          <p:nvPr/>
        </p:nvGrpSpPr>
        <p:grpSpPr>
          <a:xfrm rot="-10800000">
            <a:off x="17259300" y="7472126"/>
            <a:ext cx="570825" cy="621388"/>
            <a:chOff x="0" y="0"/>
            <a:chExt cx="2279650" cy="2481580"/>
          </a:xfrm>
        </p:grpSpPr>
        <p:sp>
          <p:nvSpPr>
            <p:cNvPr id="16" name="Freeform 16"/>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pic>
        <p:nvPicPr>
          <p:cNvPr id="17" name="Picture 1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5432" y="1087756"/>
            <a:ext cx="3684173" cy="8170544"/>
          </a:xfrm>
          <a:prstGeom prst="rect">
            <a:avLst/>
          </a:prstGeom>
        </p:spPr>
      </p:pic>
      <p:pic>
        <p:nvPicPr>
          <p:cNvPr id="18" name="Picture 1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427823" y="2913391"/>
            <a:ext cx="3801420" cy="7115309"/>
          </a:xfrm>
          <a:prstGeom prst="rect">
            <a:avLst/>
          </a:prstGeom>
        </p:spPr>
      </p:pic>
      <p:pic>
        <p:nvPicPr>
          <p:cNvPr id="19" name="Picture 1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370087" y="5019850"/>
            <a:ext cx="1547827" cy="1597194"/>
          </a:xfrm>
          <a:prstGeom prst="rect">
            <a:avLst/>
          </a:prstGeom>
        </p:spPr>
      </p:pic>
      <p:sp>
        <p:nvSpPr>
          <p:cNvPr id="20" name="TextBox 20"/>
          <p:cNvSpPr txBox="1"/>
          <p:nvPr/>
        </p:nvSpPr>
        <p:spPr>
          <a:xfrm>
            <a:off x="4942853" y="3480011"/>
            <a:ext cx="7874476" cy="781052"/>
          </a:xfrm>
          <a:prstGeom prst="rect">
            <a:avLst/>
          </a:prstGeom>
        </p:spPr>
        <p:txBody>
          <a:bodyPr lIns="0" tIns="0" rIns="0" bIns="0" rtlCol="0" anchor="t">
            <a:spAutoFit/>
          </a:bodyPr>
          <a:lstStyle/>
          <a:p>
            <a:pPr algn="ctr">
              <a:lnSpc>
                <a:spcPts val="6299"/>
              </a:lnSpc>
              <a:spcBef>
                <a:spcPct val="0"/>
              </a:spcBef>
            </a:pPr>
            <a:r>
              <a:rPr lang="en-US" sz="4499">
                <a:solidFill>
                  <a:srgbClr val="FFFFFF"/>
                </a:solidFill>
                <a:latin typeface="Ubuntu Bold"/>
              </a:rPr>
              <a:t>As </a:t>
            </a:r>
            <a:r>
              <a:rPr lang="en-US" sz="4499">
                <a:solidFill>
                  <a:srgbClr val="FFFFFF"/>
                </a:solidFill>
                <a:latin typeface="Ubuntu Bold Italics"/>
              </a:rPr>
              <a:t>Data Analyst</a:t>
            </a:r>
            <a:r>
              <a:rPr lang="en-US" sz="4499">
                <a:solidFill>
                  <a:srgbClr val="FFFFFF"/>
                </a:solidFill>
                <a:latin typeface="Ubuntu Bold"/>
              </a:rPr>
              <a:t> Consultant</a:t>
            </a:r>
          </a:p>
        </p:txBody>
      </p:sp>
      <p:sp>
        <p:nvSpPr>
          <p:cNvPr id="21" name="TextBox 21"/>
          <p:cNvSpPr txBox="1"/>
          <p:nvPr/>
        </p:nvSpPr>
        <p:spPr>
          <a:xfrm>
            <a:off x="4705849" y="7395926"/>
            <a:ext cx="9365888" cy="662938"/>
          </a:xfrm>
          <a:prstGeom prst="rect">
            <a:avLst/>
          </a:prstGeom>
        </p:spPr>
        <p:txBody>
          <a:bodyPr lIns="0" tIns="0" rIns="0" bIns="0" rtlCol="0" anchor="t">
            <a:spAutoFit/>
          </a:bodyPr>
          <a:lstStyle/>
          <a:p>
            <a:pPr algn="ctr">
              <a:lnSpc>
                <a:spcPts val="5460"/>
              </a:lnSpc>
              <a:spcBef>
                <a:spcPct val="0"/>
              </a:spcBef>
            </a:pPr>
            <a:r>
              <a:rPr lang="en-US" sz="3900">
                <a:solidFill>
                  <a:srgbClr val="0036AF"/>
                </a:solidFill>
                <a:latin typeface="Bernoru"/>
              </a:rPr>
              <a:t>BOSTON POLICE DEPARTMENT</a:t>
            </a:r>
          </a:p>
        </p:txBody>
      </p:sp>
      <p:sp>
        <p:nvSpPr>
          <p:cNvPr id="22" name="TextBox 22"/>
          <p:cNvSpPr txBox="1"/>
          <p:nvPr/>
        </p:nvSpPr>
        <p:spPr>
          <a:xfrm>
            <a:off x="5451555" y="7944564"/>
            <a:ext cx="7874476" cy="873127"/>
          </a:xfrm>
          <a:prstGeom prst="rect">
            <a:avLst/>
          </a:prstGeom>
        </p:spPr>
        <p:txBody>
          <a:bodyPr lIns="0" tIns="0" rIns="0" bIns="0" rtlCol="0" anchor="t">
            <a:spAutoFit/>
          </a:bodyPr>
          <a:lstStyle/>
          <a:p>
            <a:pPr algn="ctr">
              <a:lnSpc>
                <a:spcPts val="6999"/>
              </a:lnSpc>
              <a:spcBef>
                <a:spcPct val="0"/>
              </a:spcBef>
            </a:pPr>
            <a:r>
              <a:rPr lang="en-US" sz="4999">
                <a:solidFill>
                  <a:srgbClr val="FFFFFF"/>
                </a:solidFill>
                <a:latin typeface="Ubuntu Bold"/>
              </a:rPr>
              <a:t>As </a:t>
            </a:r>
            <a:r>
              <a:rPr lang="en-US" sz="4999">
                <a:solidFill>
                  <a:srgbClr val="FFFFFF"/>
                </a:solidFill>
                <a:latin typeface="Ubuntu Bold Italics"/>
              </a:rPr>
              <a:t>User</a:t>
            </a:r>
          </a:p>
        </p:txBody>
      </p:sp>
      <p:sp>
        <p:nvSpPr>
          <p:cNvPr id="23" name="TextBox 23"/>
          <p:cNvSpPr txBox="1"/>
          <p:nvPr/>
        </p:nvSpPr>
        <p:spPr>
          <a:xfrm>
            <a:off x="7918217" y="251775"/>
            <a:ext cx="8977430" cy="1510037"/>
          </a:xfrm>
          <a:prstGeom prst="rect">
            <a:avLst/>
          </a:prstGeom>
        </p:spPr>
        <p:txBody>
          <a:bodyPr lIns="0" tIns="0" rIns="0" bIns="0" rtlCol="0" anchor="t">
            <a:spAutoFit/>
          </a:bodyPr>
          <a:lstStyle/>
          <a:p>
            <a:pPr algn="ctr">
              <a:lnSpc>
                <a:spcPts val="12446"/>
              </a:lnSpc>
            </a:pPr>
            <a:r>
              <a:rPr lang="en-US" sz="8890" u="sng">
                <a:solidFill>
                  <a:srgbClr val="FFFFFF"/>
                </a:solidFill>
                <a:latin typeface="Canva Sans Bold"/>
              </a:rPr>
              <a:t>Involved Parties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21251">
            <a:off x="14556965" y="5658485"/>
            <a:ext cx="7462069" cy="7984704"/>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977073">
            <a:off x="10242134" y="-3521850"/>
            <a:ext cx="8505392" cy="9101101"/>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977073">
            <a:off x="-3770678" y="4568185"/>
            <a:ext cx="8505392" cy="9101101"/>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65649" r="81854" b="5724"/>
          <a:stretch>
            <a:fillRect/>
          </a:stretch>
        </p:blipFill>
        <p:spPr>
          <a:xfrm rot="-8870359">
            <a:off x="1003497" y="-1482202"/>
            <a:ext cx="2197979" cy="346752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5649" r="81854" b="5724"/>
          <a:stretch>
            <a:fillRect/>
          </a:stretch>
        </p:blipFill>
        <p:spPr>
          <a:xfrm rot="-8870359">
            <a:off x="5012277" y="8806369"/>
            <a:ext cx="2197979" cy="3467521"/>
          </a:xfrm>
          <a:prstGeom prst="rect">
            <a:avLst/>
          </a:prstGeom>
        </p:spPr>
      </p:pic>
      <p:sp>
        <p:nvSpPr>
          <p:cNvPr id="7" name="TextBox 7"/>
          <p:cNvSpPr txBox="1"/>
          <p:nvPr/>
        </p:nvSpPr>
        <p:spPr>
          <a:xfrm>
            <a:off x="3500765" y="1167446"/>
            <a:ext cx="11593903" cy="1346522"/>
          </a:xfrm>
          <a:prstGeom prst="rect">
            <a:avLst/>
          </a:prstGeom>
        </p:spPr>
        <p:txBody>
          <a:bodyPr lIns="0" tIns="0" rIns="0" bIns="0" rtlCol="0" anchor="t">
            <a:spAutoFit/>
          </a:bodyPr>
          <a:lstStyle/>
          <a:p>
            <a:pPr algn="ctr">
              <a:lnSpc>
                <a:spcPts val="10475"/>
              </a:lnSpc>
            </a:pPr>
            <a:r>
              <a:rPr lang="en-US" sz="10799" dirty="0">
                <a:solidFill>
                  <a:srgbClr val="012F96"/>
                </a:solidFill>
                <a:latin typeface="Franklin Gothic Demi" panose="020B0703020102020204" pitchFamily="34" charset="0"/>
              </a:rPr>
              <a:t>DATA PROFILE</a:t>
            </a:r>
          </a:p>
        </p:txBody>
      </p:sp>
      <p:grpSp>
        <p:nvGrpSpPr>
          <p:cNvPr id="8" name="Group 8"/>
          <p:cNvGrpSpPr/>
          <p:nvPr/>
        </p:nvGrpSpPr>
        <p:grpSpPr>
          <a:xfrm>
            <a:off x="6425034" y="4579620"/>
            <a:ext cx="10376491" cy="1525423"/>
            <a:chOff x="0" y="0"/>
            <a:chExt cx="13835321" cy="2033898"/>
          </a:xfrm>
        </p:grpSpPr>
        <p:grpSp>
          <p:nvGrpSpPr>
            <p:cNvPr id="9" name="Group 9"/>
            <p:cNvGrpSpPr/>
            <p:nvPr/>
          </p:nvGrpSpPr>
          <p:grpSpPr>
            <a:xfrm>
              <a:off x="0" y="0"/>
              <a:ext cx="13835321" cy="2033898"/>
              <a:chOff x="0" y="0"/>
              <a:chExt cx="2732903" cy="401758"/>
            </a:xfrm>
          </p:grpSpPr>
          <p:sp>
            <p:nvSpPr>
              <p:cNvPr id="10" name="Freeform 10"/>
              <p:cNvSpPr/>
              <p:nvPr/>
            </p:nvSpPr>
            <p:spPr>
              <a:xfrm>
                <a:off x="0" y="0"/>
                <a:ext cx="2732903" cy="401758"/>
              </a:xfrm>
              <a:custGeom>
                <a:avLst/>
                <a:gdLst/>
                <a:ahLst/>
                <a:cxnLst/>
                <a:rect l="l" t="t" r="r" b="b"/>
                <a:pathLst>
                  <a:path w="2732903" h="401758">
                    <a:moveTo>
                      <a:pt x="38051" y="0"/>
                    </a:moveTo>
                    <a:lnTo>
                      <a:pt x="2694852" y="0"/>
                    </a:lnTo>
                    <a:cubicBezTo>
                      <a:pt x="2704944" y="0"/>
                      <a:pt x="2714622" y="4009"/>
                      <a:pt x="2721758" y="11145"/>
                    </a:cubicBezTo>
                    <a:cubicBezTo>
                      <a:pt x="2728894" y="18281"/>
                      <a:pt x="2732903" y="27959"/>
                      <a:pt x="2732903" y="38051"/>
                    </a:cubicBezTo>
                    <a:lnTo>
                      <a:pt x="2732903" y="363706"/>
                    </a:lnTo>
                    <a:cubicBezTo>
                      <a:pt x="2732903" y="373798"/>
                      <a:pt x="2728894" y="383477"/>
                      <a:pt x="2721758" y="390613"/>
                    </a:cubicBezTo>
                    <a:cubicBezTo>
                      <a:pt x="2714622" y="397749"/>
                      <a:pt x="2704944" y="401758"/>
                      <a:pt x="2694852" y="401758"/>
                    </a:cubicBezTo>
                    <a:lnTo>
                      <a:pt x="38051" y="401758"/>
                    </a:lnTo>
                    <a:cubicBezTo>
                      <a:pt x="27959" y="401758"/>
                      <a:pt x="18281" y="397749"/>
                      <a:pt x="11145" y="390613"/>
                    </a:cubicBezTo>
                    <a:cubicBezTo>
                      <a:pt x="4009" y="383477"/>
                      <a:pt x="0" y="373798"/>
                      <a:pt x="0" y="363706"/>
                    </a:cubicBezTo>
                    <a:lnTo>
                      <a:pt x="0" y="38051"/>
                    </a:lnTo>
                    <a:cubicBezTo>
                      <a:pt x="0" y="27959"/>
                      <a:pt x="4009" y="18281"/>
                      <a:pt x="11145" y="11145"/>
                    </a:cubicBezTo>
                    <a:cubicBezTo>
                      <a:pt x="18281" y="4009"/>
                      <a:pt x="27959" y="0"/>
                      <a:pt x="38051" y="0"/>
                    </a:cubicBezTo>
                    <a:close/>
                  </a:path>
                </a:pathLst>
              </a:custGeom>
              <a:solidFill>
                <a:srgbClr val="012F96"/>
              </a:solidFill>
              <a:ln w="95250">
                <a:solidFill>
                  <a:srgbClr val="F7F5E9"/>
                </a:solidFill>
              </a:ln>
            </p:spPr>
          </p:sp>
          <p:sp>
            <p:nvSpPr>
              <p:cNvPr id="11" name="TextBox 1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605364" y="626424"/>
              <a:ext cx="12624593" cy="6953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Time Span : June 14, 2015 - September 3, 2018 </a:t>
              </a:r>
            </a:p>
          </p:txBody>
        </p:sp>
      </p:grpSp>
      <p:grpSp>
        <p:nvGrpSpPr>
          <p:cNvPr id="13" name="Group 13"/>
          <p:cNvGrpSpPr/>
          <p:nvPr/>
        </p:nvGrpSpPr>
        <p:grpSpPr>
          <a:xfrm>
            <a:off x="1435127" y="2892607"/>
            <a:ext cx="9255257" cy="1525423"/>
            <a:chOff x="0" y="0"/>
            <a:chExt cx="12340343" cy="2033898"/>
          </a:xfrm>
        </p:grpSpPr>
        <p:grpSp>
          <p:nvGrpSpPr>
            <p:cNvPr id="14" name="Group 14"/>
            <p:cNvGrpSpPr/>
            <p:nvPr/>
          </p:nvGrpSpPr>
          <p:grpSpPr>
            <a:xfrm>
              <a:off x="0" y="0"/>
              <a:ext cx="12340343" cy="2033898"/>
              <a:chOff x="0" y="0"/>
              <a:chExt cx="2437599" cy="401758"/>
            </a:xfrm>
          </p:grpSpPr>
          <p:sp>
            <p:nvSpPr>
              <p:cNvPr id="15" name="Freeform 15"/>
              <p:cNvSpPr/>
              <p:nvPr/>
            </p:nvSpPr>
            <p:spPr>
              <a:xfrm>
                <a:off x="0" y="0"/>
                <a:ext cx="2437599" cy="401758"/>
              </a:xfrm>
              <a:custGeom>
                <a:avLst/>
                <a:gdLst/>
                <a:ahLst/>
                <a:cxnLst/>
                <a:rect l="l" t="t" r="r" b="b"/>
                <a:pathLst>
                  <a:path w="2437599" h="401758">
                    <a:moveTo>
                      <a:pt x="42661" y="0"/>
                    </a:moveTo>
                    <a:lnTo>
                      <a:pt x="2394938" y="0"/>
                    </a:lnTo>
                    <a:cubicBezTo>
                      <a:pt x="2406252" y="0"/>
                      <a:pt x="2417103" y="4495"/>
                      <a:pt x="2425104" y="12495"/>
                    </a:cubicBezTo>
                    <a:cubicBezTo>
                      <a:pt x="2433104" y="20496"/>
                      <a:pt x="2437599" y="31347"/>
                      <a:pt x="2437599" y="42661"/>
                    </a:cubicBezTo>
                    <a:lnTo>
                      <a:pt x="2437599" y="359097"/>
                    </a:lnTo>
                    <a:cubicBezTo>
                      <a:pt x="2437599" y="382658"/>
                      <a:pt x="2418499" y="401758"/>
                      <a:pt x="2394938" y="401758"/>
                    </a:cubicBezTo>
                    <a:lnTo>
                      <a:pt x="42661" y="401758"/>
                    </a:lnTo>
                    <a:cubicBezTo>
                      <a:pt x="19100" y="401758"/>
                      <a:pt x="0" y="382658"/>
                      <a:pt x="0" y="359097"/>
                    </a:cubicBezTo>
                    <a:lnTo>
                      <a:pt x="0" y="42661"/>
                    </a:lnTo>
                    <a:cubicBezTo>
                      <a:pt x="0" y="19100"/>
                      <a:pt x="19100" y="0"/>
                      <a:pt x="42661" y="0"/>
                    </a:cubicBezTo>
                    <a:close/>
                  </a:path>
                </a:pathLst>
              </a:custGeom>
              <a:solidFill>
                <a:srgbClr val="012F96"/>
              </a:solidFill>
              <a:ln w="95250">
                <a:solidFill>
                  <a:srgbClr val="F7F5E9"/>
                </a:solidFill>
              </a:ln>
            </p:spPr>
          </p:sp>
          <p:sp>
            <p:nvSpPr>
              <p:cNvPr id="16" name="TextBox 1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347698" y="626424"/>
              <a:ext cx="11774310" cy="6953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Datasets: crime.csv and offense_codes.csv</a:t>
              </a:r>
            </a:p>
          </p:txBody>
        </p:sp>
      </p:grpSp>
      <p:grpSp>
        <p:nvGrpSpPr>
          <p:cNvPr id="18" name="Group 18"/>
          <p:cNvGrpSpPr/>
          <p:nvPr/>
        </p:nvGrpSpPr>
        <p:grpSpPr>
          <a:xfrm>
            <a:off x="3500765" y="6266968"/>
            <a:ext cx="8354121" cy="1525423"/>
            <a:chOff x="0" y="0"/>
            <a:chExt cx="11138827" cy="2033898"/>
          </a:xfrm>
        </p:grpSpPr>
        <p:grpSp>
          <p:nvGrpSpPr>
            <p:cNvPr id="19" name="Group 19"/>
            <p:cNvGrpSpPr/>
            <p:nvPr/>
          </p:nvGrpSpPr>
          <p:grpSpPr>
            <a:xfrm>
              <a:off x="0" y="0"/>
              <a:ext cx="11138827" cy="2033898"/>
              <a:chOff x="0" y="0"/>
              <a:chExt cx="2200262" cy="401758"/>
            </a:xfrm>
          </p:grpSpPr>
          <p:sp>
            <p:nvSpPr>
              <p:cNvPr id="20" name="Freeform 20"/>
              <p:cNvSpPr/>
              <p:nvPr/>
            </p:nvSpPr>
            <p:spPr>
              <a:xfrm>
                <a:off x="0" y="0"/>
                <a:ext cx="2200262" cy="401758"/>
              </a:xfrm>
              <a:custGeom>
                <a:avLst/>
                <a:gdLst/>
                <a:ahLst/>
                <a:cxnLst/>
                <a:rect l="l" t="t" r="r" b="b"/>
                <a:pathLst>
                  <a:path w="2200262" h="401758">
                    <a:moveTo>
                      <a:pt x="47263" y="0"/>
                    </a:moveTo>
                    <a:lnTo>
                      <a:pt x="2153000" y="0"/>
                    </a:lnTo>
                    <a:cubicBezTo>
                      <a:pt x="2179102" y="0"/>
                      <a:pt x="2200262" y="21160"/>
                      <a:pt x="2200262" y="47263"/>
                    </a:cubicBezTo>
                    <a:lnTo>
                      <a:pt x="2200262" y="354495"/>
                    </a:lnTo>
                    <a:cubicBezTo>
                      <a:pt x="2200262" y="380597"/>
                      <a:pt x="2179102" y="401758"/>
                      <a:pt x="2153000" y="401758"/>
                    </a:cubicBezTo>
                    <a:lnTo>
                      <a:pt x="47263" y="401758"/>
                    </a:lnTo>
                    <a:cubicBezTo>
                      <a:pt x="21160" y="401758"/>
                      <a:pt x="0" y="380597"/>
                      <a:pt x="0" y="354495"/>
                    </a:cubicBezTo>
                    <a:lnTo>
                      <a:pt x="0" y="47263"/>
                    </a:lnTo>
                    <a:cubicBezTo>
                      <a:pt x="0" y="21160"/>
                      <a:pt x="21160" y="0"/>
                      <a:pt x="47263" y="0"/>
                    </a:cubicBezTo>
                    <a:close/>
                  </a:path>
                </a:pathLst>
              </a:custGeom>
              <a:solidFill>
                <a:srgbClr val="012F96"/>
              </a:solidFill>
              <a:ln w="95250">
                <a:solidFill>
                  <a:srgbClr val="F7F5E9"/>
                </a:solidFill>
              </a:ln>
            </p:spPr>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2" name="TextBox 22"/>
            <p:cNvSpPr txBox="1"/>
            <p:nvPr/>
          </p:nvSpPr>
          <p:spPr>
            <a:xfrm>
              <a:off x="511379" y="627373"/>
              <a:ext cx="10294588" cy="6953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Location : Boston, Massachusetts, USA </a:t>
              </a:r>
            </a:p>
          </p:txBody>
        </p:sp>
      </p:grpSp>
      <p:grpSp>
        <p:nvGrpSpPr>
          <p:cNvPr id="23" name="Group 23"/>
          <p:cNvGrpSpPr/>
          <p:nvPr/>
        </p:nvGrpSpPr>
        <p:grpSpPr>
          <a:xfrm>
            <a:off x="8117469" y="7954317"/>
            <a:ext cx="5988010" cy="1525423"/>
            <a:chOff x="0" y="0"/>
            <a:chExt cx="7984014" cy="2033898"/>
          </a:xfrm>
        </p:grpSpPr>
        <p:grpSp>
          <p:nvGrpSpPr>
            <p:cNvPr id="24" name="Group 24"/>
            <p:cNvGrpSpPr/>
            <p:nvPr/>
          </p:nvGrpSpPr>
          <p:grpSpPr>
            <a:xfrm>
              <a:off x="0" y="0"/>
              <a:ext cx="7984014" cy="2033898"/>
              <a:chOff x="0" y="0"/>
              <a:chExt cx="1577089" cy="401758"/>
            </a:xfrm>
          </p:grpSpPr>
          <p:sp>
            <p:nvSpPr>
              <p:cNvPr id="25" name="Freeform 25"/>
              <p:cNvSpPr/>
              <p:nvPr/>
            </p:nvSpPr>
            <p:spPr>
              <a:xfrm>
                <a:off x="0" y="0"/>
                <a:ext cx="1577089" cy="401758"/>
              </a:xfrm>
              <a:custGeom>
                <a:avLst/>
                <a:gdLst/>
                <a:ahLst/>
                <a:cxnLst/>
                <a:rect l="l" t="t" r="r" b="b"/>
                <a:pathLst>
                  <a:path w="1577089" h="401758">
                    <a:moveTo>
                      <a:pt x="65938" y="0"/>
                    </a:moveTo>
                    <a:lnTo>
                      <a:pt x="1511151" y="0"/>
                    </a:lnTo>
                    <a:cubicBezTo>
                      <a:pt x="1528639" y="0"/>
                      <a:pt x="1545411" y="6947"/>
                      <a:pt x="1557776" y="19313"/>
                    </a:cubicBezTo>
                    <a:cubicBezTo>
                      <a:pt x="1570142" y="31679"/>
                      <a:pt x="1577089" y="48450"/>
                      <a:pt x="1577089" y="65938"/>
                    </a:cubicBezTo>
                    <a:lnTo>
                      <a:pt x="1577089" y="335819"/>
                    </a:lnTo>
                    <a:cubicBezTo>
                      <a:pt x="1577089" y="353307"/>
                      <a:pt x="1570142" y="370079"/>
                      <a:pt x="1557776" y="382445"/>
                    </a:cubicBezTo>
                    <a:cubicBezTo>
                      <a:pt x="1545411" y="394811"/>
                      <a:pt x="1528639" y="401758"/>
                      <a:pt x="1511151" y="401758"/>
                    </a:cubicBezTo>
                    <a:lnTo>
                      <a:pt x="65938" y="401758"/>
                    </a:lnTo>
                    <a:cubicBezTo>
                      <a:pt x="29521" y="401758"/>
                      <a:pt x="0" y="372236"/>
                      <a:pt x="0" y="335819"/>
                    </a:cubicBezTo>
                    <a:lnTo>
                      <a:pt x="0" y="65938"/>
                    </a:lnTo>
                    <a:cubicBezTo>
                      <a:pt x="0" y="48450"/>
                      <a:pt x="6947" y="31679"/>
                      <a:pt x="19313" y="19313"/>
                    </a:cubicBezTo>
                    <a:cubicBezTo>
                      <a:pt x="31679" y="6947"/>
                      <a:pt x="48450" y="0"/>
                      <a:pt x="65938" y="0"/>
                    </a:cubicBezTo>
                    <a:close/>
                  </a:path>
                </a:pathLst>
              </a:custGeom>
              <a:solidFill>
                <a:srgbClr val="012F96"/>
              </a:solidFill>
              <a:ln w="95250">
                <a:solidFill>
                  <a:srgbClr val="F7F5E9"/>
                </a:solidFill>
              </a:ln>
            </p:spPr>
          </p:sp>
          <p:sp>
            <p:nvSpPr>
              <p:cNvPr id="26" name="TextBox 2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7" name="TextBox 27"/>
            <p:cNvSpPr txBox="1"/>
            <p:nvPr/>
          </p:nvSpPr>
          <p:spPr>
            <a:xfrm>
              <a:off x="234921" y="626424"/>
              <a:ext cx="4282634" cy="695325"/>
            </a:xfrm>
            <a:prstGeom prst="rect">
              <a:avLst/>
            </a:prstGeom>
          </p:spPr>
          <p:txBody>
            <a:bodyPr lIns="0" tIns="0" rIns="0" bIns="0" rtlCol="0" anchor="t">
              <a:spAutoFit/>
            </a:bodyPr>
            <a:lstStyle/>
            <a:p>
              <a:pPr algn="ctr">
                <a:lnSpc>
                  <a:spcPts val="4200"/>
                </a:lnSpc>
              </a:pPr>
              <a:r>
                <a:rPr lang="en-US" sz="3000">
                  <a:solidFill>
                    <a:srgbClr val="FFFFFF"/>
                  </a:solidFill>
                  <a:latin typeface="Poppins"/>
                </a:rPr>
                <a:t>Data Source : </a:t>
              </a:r>
            </a:p>
          </p:txBody>
        </p:sp>
        <p:sp>
          <p:nvSpPr>
            <p:cNvPr id="28" name="TextBox 28"/>
            <p:cNvSpPr txBox="1"/>
            <p:nvPr/>
          </p:nvSpPr>
          <p:spPr>
            <a:xfrm>
              <a:off x="4366063" y="393801"/>
              <a:ext cx="2997046" cy="1165619"/>
            </a:xfrm>
            <a:prstGeom prst="rect">
              <a:avLst/>
            </a:prstGeom>
          </p:spPr>
          <p:txBody>
            <a:bodyPr wrap="square" lIns="0" tIns="0" rIns="0" bIns="0" rtlCol="0" anchor="t">
              <a:spAutoFit/>
            </a:bodyPr>
            <a:lstStyle/>
            <a:p>
              <a:pPr algn="ctr">
                <a:lnSpc>
                  <a:spcPts val="7279"/>
                </a:lnSpc>
              </a:pPr>
              <a:r>
                <a:rPr lang="en-US" sz="5199" dirty="0" err="1">
                  <a:solidFill>
                    <a:srgbClr val="0DF8F1"/>
                  </a:solidFill>
                  <a:latin typeface="Canva Sans Bold"/>
                </a:rPr>
                <a:t>kaggle</a:t>
              </a:r>
              <a:endParaRPr lang="en-US" sz="5199" dirty="0">
                <a:solidFill>
                  <a:srgbClr val="0DF8F1"/>
                </a:solidFill>
                <a:latin typeface="Canva Sans Bold"/>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90812" y="-576662"/>
            <a:ext cx="11733383" cy="125551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5258011" y="7363502"/>
            <a:ext cx="3029989" cy="4114800"/>
          </a:xfrm>
          <a:prstGeom prst="rect">
            <a:avLst/>
          </a:prstGeom>
        </p:spPr>
      </p:pic>
      <p:sp>
        <p:nvSpPr>
          <p:cNvPr id="4" name="TextBox 4"/>
          <p:cNvSpPr txBox="1"/>
          <p:nvPr/>
        </p:nvSpPr>
        <p:spPr>
          <a:xfrm>
            <a:off x="7006758" y="536590"/>
            <a:ext cx="10407313" cy="1500411"/>
          </a:xfrm>
          <a:prstGeom prst="rect">
            <a:avLst/>
          </a:prstGeom>
        </p:spPr>
        <p:txBody>
          <a:bodyPr lIns="0" tIns="0" rIns="0" bIns="0" rtlCol="0" anchor="t">
            <a:spAutoFit/>
          </a:bodyPr>
          <a:lstStyle/>
          <a:p>
            <a:pPr algn="ctr">
              <a:lnSpc>
                <a:spcPts val="11708"/>
              </a:lnSpc>
            </a:pPr>
            <a:r>
              <a:rPr lang="en-US" sz="12070" dirty="0">
                <a:solidFill>
                  <a:srgbClr val="012F96"/>
                </a:solidFill>
                <a:latin typeface="Franklin Gothic Demi" panose="020B0703020102020204" pitchFamily="34" charset="0"/>
              </a:rPr>
              <a:t>COLUMNS</a:t>
            </a:r>
          </a:p>
        </p:txBody>
      </p:sp>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381349">
            <a:off x="375298" y="-569953"/>
            <a:ext cx="4695311"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21251">
            <a:off x="-3884627" y="-3321476"/>
            <a:ext cx="7095751" cy="7592730"/>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65649" r="81854" b="5724"/>
          <a:stretch>
            <a:fillRect/>
          </a:stretch>
        </p:blipFill>
        <p:spPr>
          <a:xfrm rot="-8870359">
            <a:off x="16920945" y="4832180"/>
            <a:ext cx="2197979" cy="3467521"/>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24297" t="386"/>
          <a:stretch>
            <a:fillRect/>
          </a:stretch>
        </p:blipFill>
        <p:spPr>
          <a:xfrm rot="1021251">
            <a:off x="6728659" y="8509696"/>
            <a:ext cx="5648959" cy="7953820"/>
          </a:xfrm>
          <a:prstGeom prst="rect">
            <a:avLst/>
          </a:prstGeom>
        </p:spPr>
      </p:pic>
      <p:graphicFrame>
        <p:nvGraphicFramePr>
          <p:cNvPr id="9" name="Table 9"/>
          <p:cNvGraphicFramePr>
            <a:graphicFrameLocks noGrp="1"/>
          </p:cNvGraphicFramePr>
          <p:nvPr/>
        </p:nvGraphicFramePr>
        <p:xfrm>
          <a:off x="3169401" y="2445096"/>
          <a:ext cx="12767473" cy="6328189"/>
        </p:xfrm>
        <a:graphic>
          <a:graphicData uri="http://schemas.openxmlformats.org/drawingml/2006/table">
            <a:tbl>
              <a:tblPr/>
              <a:tblGrid>
                <a:gridCol w="4755820">
                  <a:extLst>
                    <a:ext uri="{9D8B030D-6E8A-4147-A177-3AD203B41FA5}">
                      <a16:colId xmlns:a16="http://schemas.microsoft.com/office/drawing/2014/main" val="20000"/>
                    </a:ext>
                  </a:extLst>
                </a:gridCol>
                <a:gridCol w="8011653">
                  <a:extLst>
                    <a:ext uri="{9D8B030D-6E8A-4147-A177-3AD203B41FA5}">
                      <a16:colId xmlns:a16="http://schemas.microsoft.com/office/drawing/2014/main" val="20001"/>
                    </a:ext>
                  </a:extLst>
                </a:gridCol>
              </a:tblGrid>
              <a:tr h="1410792">
                <a:tc>
                  <a:txBody>
                    <a:bodyPr/>
                    <a:lstStyle/>
                    <a:p>
                      <a:pPr algn="ctr">
                        <a:lnSpc>
                          <a:spcPts val="4199"/>
                        </a:lnSpc>
                        <a:defRPr/>
                      </a:pPr>
                      <a:r>
                        <a:rPr lang="en-US" sz="2999">
                          <a:solidFill>
                            <a:srgbClr val="012F96"/>
                          </a:solidFill>
                          <a:latin typeface="Open Sans Light Bold"/>
                        </a:rPr>
                        <a:t>Primary Key</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3639"/>
                        </a:lnSpc>
                        <a:defRPr/>
                      </a:pPr>
                      <a:r>
                        <a:rPr lang="en-US" sz="2599">
                          <a:solidFill>
                            <a:srgbClr val="0036AF"/>
                          </a:solidFill>
                          <a:latin typeface="Open Sans Light Bold"/>
                        </a:rPr>
                        <a:t>Combination of INCIDENT_NUMBER and OFFENSE_CODE</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10792">
                <a:tc>
                  <a:txBody>
                    <a:bodyPr/>
                    <a:lstStyle/>
                    <a:p>
                      <a:pPr algn="ctr">
                        <a:lnSpc>
                          <a:spcPts val="4199"/>
                        </a:lnSpc>
                        <a:defRPr/>
                      </a:pPr>
                      <a:r>
                        <a:rPr lang="en-US" sz="2999">
                          <a:solidFill>
                            <a:srgbClr val="0036AF"/>
                          </a:solidFill>
                          <a:latin typeface="Open Sans Light Bold"/>
                        </a:rPr>
                        <a:t>Offense Detail </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36AF"/>
                          </a:solidFill>
                          <a:latin typeface="Open Sans Light Bold"/>
                        </a:rPr>
                        <a:t>OFFENSE_CODE, OFFENSE_CODE_GROUP, and OFFENSE_DESCRIPTION  </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410792">
                <a:tc>
                  <a:txBody>
                    <a:bodyPr/>
                    <a:lstStyle/>
                    <a:p>
                      <a:pPr algn="ctr">
                        <a:lnSpc>
                          <a:spcPts val="4200"/>
                        </a:lnSpc>
                        <a:defRPr/>
                      </a:pPr>
                      <a:r>
                        <a:rPr lang="en-US" sz="3000">
                          <a:solidFill>
                            <a:srgbClr val="0036AF"/>
                          </a:solidFill>
                          <a:latin typeface="Open Sans Light Bold"/>
                        </a:rPr>
                        <a:t>Incident Location</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36AF"/>
                          </a:solidFill>
                          <a:latin typeface="Open Sans Light Bold"/>
                        </a:rPr>
                        <a:t>DISTRICT, DISTRICT_NAME, Location </a:t>
                      </a:r>
                      <a:endParaRPr lang="en-US" sz="1100"/>
                    </a:p>
                    <a:p>
                      <a:pPr algn="ctr">
                        <a:lnSpc>
                          <a:spcPts val="3640"/>
                        </a:lnSpc>
                      </a:pPr>
                      <a:r>
                        <a:rPr lang="en-US" sz="2600">
                          <a:solidFill>
                            <a:srgbClr val="0036AF"/>
                          </a:solidFill>
                          <a:latin typeface="Open Sans Light Bold"/>
                        </a:rPr>
                        <a:t>(Lat &amp; Long)</a:t>
                      </a:r>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31440">
                <a:tc>
                  <a:txBody>
                    <a:bodyPr/>
                    <a:lstStyle/>
                    <a:p>
                      <a:pPr algn="ctr">
                        <a:lnSpc>
                          <a:spcPts val="4200"/>
                        </a:lnSpc>
                        <a:defRPr/>
                      </a:pPr>
                      <a:r>
                        <a:rPr lang="en-US" sz="3000">
                          <a:solidFill>
                            <a:srgbClr val="0036AF"/>
                          </a:solidFill>
                          <a:latin typeface="Open Sans Light Bold"/>
                        </a:rPr>
                        <a:t>Incident Details</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36AF"/>
                          </a:solidFill>
                          <a:latin typeface="Open Sans Light Bold"/>
                        </a:rPr>
                        <a:t>DATE, TIME, SHOOTING (Y/N), UCR_PART</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64373">
                <a:tc>
                  <a:txBody>
                    <a:bodyPr/>
                    <a:lstStyle/>
                    <a:p>
                      <a:pPr algn="ctr">
                        <a:lnSpc>
                          <a:spcPts val="4200"/>
                        </a:lnSpc>
                        <a:defRPr/>
                      </a:pPr>
                      <a:r>
                        <a:rPr lang="en-US" sz="3000">
                          <a:solidFill>
                            <a:srgbClr val="0036AF"/>
                          </a:solidFill>
                          <a:latin typeface="Open Sans Light Bold"/>
                        </a:rPr>
                        <a:t>Unutilized Column</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tc>
                  <a:txBody>
                    <a:bodyPr/>
                    <a:lstStyle/>
                    <a:p>
                      <a:pPr algn="ctr">
                        <a:lnSpc>
                          <a:spcPts val="3640"/>
                        </a:lnSpc>
                        <a:defRPr/>
                      </a:pPr>
                      <a:r>
                        <a:rPr lang="en-US" sz="2600">
                          <a:solidFill>
                            <a:srgbClr val="0036AF"/>
                          </a:solidFill>
                          <a:latin typeface="Open Sans Light Bold"/>
                        </a:rPr>
                        <a:t>REPORTING_AREA and STREET</a:t>
                      </a:r>
                      <a:endParaRPr lang="en-US" sz="1100"/>
                    </a:p>
                  </a:txBody>
                  <a:tcPr marL="190500" marR="190500" marT="190500" marB="190500" anchor="ctr">
                    <a:lnL w="47625" cap="flat" cmpd="sng" algn="ctr">
                      <a:solidFill>
                        <a:srgbClr val="000000"/>
                      </a:solidFill>
                      <a:prstDash val="solid"/>
                      <a:round/>
                      <a:headEnd type="none" w="med" len="med"/>
                      <a:tailEnd type="none" w="med" len="med"/>
                    </a:lnL>
                    <a:lnR w="47625" cap="flat" cmpd="sng" algn="ctr">
                      <a:solidFill>
                        <a:srgbClr val="000000"/>
                      </a:solidFill>
                      <a:prstDash val="solid"/>
                      <a:round/>
                      <a:headEnd type="none" w="med" len="med"/>
                      <a:tailEnd type="none" w="med" len="med"/>
                    </a:lnR>
                    <a:lnT w="47625" cap="flat" cmpd="sng" algn="ctr">
                      <a:solidFill>
                        <a:srgbClr val="000000"/>
                      </a:solidFill>
                      <a:prstDash val="solid"/>
                      <a:round/>
                      <a:headEnd type="none" w="med" len="med"/>
                      <a:tailEnd type="none" w="med" len="med"/>
                    </a:lnT>
                    <a:lnB w="476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a:off x="2281985" y="2123004"/>
            <a:ext cx="13724029" cy="6040993"/>
            <a:chOff x="0" y="0"/>
            <a:chExt cx="4602663" cy="2025983"/>
          </a:xfrm>
        </p:grpSpPr>
        <p:sp>
          <p:nvSpPr>
            <p:cNvPr id="3" name="Freeform 3"/>
            <p:cNvSpPr/>
            <p:nvPr/>
          </p:nvSpPr>
          <p:spPr>
            <a:xfrm>
              <a:off x="0" y="0"/>
              <a:ext cx="4602663" cy="2025983"/>
            </a:xfrm>
            <a:custGeom>
              <a:avLst/>
              <a:gdLst/>
              <a:ahLst/>
              <a:cxnLst/>
              <a:rect l="l" t="t" r="r" b="b"/>
              <a:pathLst>
                <a:path w="4602663" h="2025983">
                  <a:moveTo>
                    <a:pt x="0" y="0"/>
                  </a:moveTo>
                  <a:lnTo>
                    <a:pt x="4602663" y="0"/>
                  </a:lnTo>
                  <a:lnTo>
                    <a:pt x="4602663" y="2025983"/>
                  </a:lnTo>
                  <a:lnTo>
                    <a:pt x="0" y="2025983"/>
                  </a:lnTo>
                  <a:close/>
                </a:path>
              </a:pathLst>
            </a:custGeom>
            <a:solidFill>
              <a:srgbClr val="3879BD"/>
            </a:solidFill>
          </p:spPr>
        </p:sp>
      </p:gr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450031" y="2903219"/>
            <a:ext cx="655516" cy="452306"/>
          </a:xfrm>
          <a:prstGeom prst="rect">
            <a:avLst/>
          </a:prstGeom>
        </p:spPr>
      </p:pic>
      <p:sp>
        <p:nvSpPr>
          <p:cNvPr id="5" name="TextBox 5"/>
          <p:cNvSpPr txBox="1"/>
          <p:nvPr/>
        </p:nvSpPr>
        <p:spPr>
          <a:xfrm>
            <a:off x="4356450" y="3269800"/>
            <a:ext cx="11323391" cy="2326006"/>
          </a:xfrm>
          <a:prstGeom prst="rect">
            <a:avLst/>
          </a:prstGeom>
        </p:spPr>
        <p:txBody>
          <a:bodyPr lIns="0" tIns="0" rIns="0" bIns="0" rtlCol="0" anchor="t">
            <a:spAutoFit/>
          </a:bodyPr>
          <a:lstStyle/>
          <a:p>
            <a:pPr>
              <a:lnSpc>
                <a:spcPts val="4619"/>
              </a:lnSpc>
            </a:pPr>
            <a:r>
              <a:rPr lang="en-US" sz="3299">
                <a:solidFill>
                  <a:srgbClr val="FFFFFF"/>
                </a:solidFill>
                <a:latin typeface="Ubuntu Bold Italics"/>
              </a:rPr>
              <a:t>There was a 54% jump in homicide incidents in 2020 as many as 57 cases compared to 37 cases that occurred in 2019, which is the lowest level in 20 years. </a:t>
            </a:r>
          </a:p>
          <a:p>
            <a:pPr>
              <a:lnSpc>
                <a:spcPts val="4619"/>
              </a:lnSpc>
              <a:spcBef>
                <a:spcPct val="0"/>
              </a:spcBef>
            </a:pPr>
            <a:endParaRPr lang="en-US" sz="3299">
              <a:solidFill>
                <a:srgbClr val="FFFFFF"/>
              </a:solidFill>
              <a:latin typeface="Ubuntu Bold Italics"/>
            </a:endParaRP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flipV="1">
            <a:off x="14919659" y="4917347"/>
            <a:ext cx="655516" cy="452306"/>
          </a:xfrm>
          <a:prstGeom prst="rect">
            <a:avLst/>
          </a:prstGeom>
        </p:spPr>
      </p:pic>
      <p:grpSp>
        <p:nvGrpSpPr>
          <p:cNvPr id="7" name="Group 7"/>
          <p:cNvGrpSpPr>
            <a:grpSpLocks noChangeAspect="1"/>
          </p:cNvGrpSpPr>
          <p:nvPr/>
        </p:nvGrpSpPr>
        <p:grpSpPr>
          <a:xfrm>
            <a:off x="14721199" y="1228274"/>
            <a:ext cx="1647885" cy="1698450"/>
            <a:chOff x="0" y="0"/>
            <a:chExt cx="1614170" cy="1663700"/>
          </a:xfrm>
        </p:grpSpPr>
        <p:sp>
          <p:nvSpPr>
            <p:cNvPr id="8" name="Freeform 8"/>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9" name="Group 9"/>
          <p:cNvGrpSpPr>
            <a:grpSpLocks noChangeAspect="1"/>
          </p:cNvGrpSpPr>
          <p:nvPr/>
        </p:nvGrpSpPr>
        <p:grpSpPr>
          <a:xfrm>
            <a:off x="680469" y="849197"/>
            <a:ext cx="696461" cy="758153"/>
            <a:chOff x="0" y="0"/>
            <a:chExt cx="2279650" cy="2481580"/>
          </a:xfrm>
        </p:grpSpPr>
        <p:sp>
          <p:nvSpPr>
            <p:cNvPr id="10" name="Freeform 10"/>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1" name="Group 11"/>
          <p:cNvGrpSpPr>
            <a:grpSpLocks noChangeAspect="1"/>
          </p:cNvGrpSpPr>
          <p:nvPr/>
        </p:nvGrpSpPr>
        <p:grpSpPr>
          <a:xfrm>
            <a:off x="332239" y="5143500"/>
            <a:ext cx="696461" cy="717832"/>
            <a:chOff x="0" y="0"/>
            <a:chExt cx="1614170" cy="1663700"/>
          </a:xfrm>
        </p:grpSpPr>
        <p:sp>
          <p:nvSpPr>
            <p:cNvPr id="12" name="Freeform 12"/>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3" name="Group 13"/>
          <p:cNvGrpSpPr>
            <a:grpSpLocks noChangeAspect="1"/>
          </p:cNvGrpSpPr>
          <p:nvPr/>
        </p:nvGrpSpPr>
        <p:grpSpPr>
          <a:xfrm rot="-10800000">
            <a:off x="14721199" y="7230998"/>
            <a:ext cx="2484650" cy="2704738"/>
            <a:chOff x="0" y="0"/>
            <a:chExt cx="2279650" cy="2481580"/>
          </a:xfrm>
        </p:grpSpPr>
        <p:sp>
          <p:nvSpPr>
            <p:cNvPr id="14" name="Freeform 14"/>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5" name="Group 15"/>
          <p:cNvGrpSpPr>
            <a:grpSpLocks noChangeAspect="1"/>
          </p:cNvGrpSpPr>
          <p:nvPr/>
        </p:nvGrpSpPr>
        <p:grpSpPr>
          <a:xfrm>
            <a:off x="6812660" y="8563563"/>
            <a:ext cx="1932345" cy="1991638"/>
            <a:chOff x="0" y="0"/>
            <a:chExt cx="1614170" cy="1663700"/>
          </a:xfrm>
        </p:grpSpPr>
        <p:sp>
          <p:nvSpPr>
            <p:cNvPr id="16" name="Freeform 16"/>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7" name="Group 17"/>
          <p:cNvGrpSpPr>
            <a:grpSpLocks noChangeAspect="1"/>
          </p:cNvGrpSpPr>
          <p:nvPr/>
        </p:nvGrpSpPr>
        <p:grpSpPr>
          <a:xfrm rot="-10800000">
            <a:off x="6812660" y="-932999"/>
            <a:ext cx="1714159" cy="1865998"/>
            <a:chOff x="0" y="0"/>
            <a:chExt cx="2279650" cy="2481580"/>
          </a:xfrm>
        </p:grpSpPr>
        <p:sp>
          <p:nvSpPr>
            <p:cNvPr id="18" name="Freeform 18"/>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pic>
        <p:nvPicPr>
          <p:cNvPr id="19" name="Picture 1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3947644"/>
            <a:ext cx="4148115" cy="5988092"/>
          </a:xfrm>
          <a:prstGeom prst="rect">
            <a:avLst/>
          </a:prstGeom>
        </p:spPr>
      </p:pic>
      <p:sp>
        <p:nvSpPr>
          <p:cNvPr id="20" name="TextBox 20"/>
          <p:cNvSpPr txBox="1"/>
          <p:nvPr/>
        </p:nvSpPr>
        <p:spPr>
          <a:xfrm>
            <a:off x="5333528" y="5645114"/>
            <a:ext cx="10346312" cy="375285"/>
          </a:xfrm>
          <a:prstGeom prst="rect">
            <a:avLst/>
          </a:prstGeom>
        </p:spPr>
        <p:txBody>
          <a:bodyPr lIns="0" tIns="0" rIns="0" bIns="0" rtlCol="0" anchor="t">
            <a:spAutoFit/>
          </a:bodyPr>
          <a:lstStyle/>
          <a:p>
            <a:pPr>
              <a:lnSpc>
                <a:spcPts val="2939"/>
              </a:lnSpc>
              <a:spcBef>
                <a:spcPct val="0"/>
              </a:spcBef>
            </a:pPr>
            <a:r>
              <a:rPr lang="en-US" sz="2099" spc="541">
                <a:solidFill>
                  <a:srgbClr val="FFC408"/>
                </a:solidFill>
                <a:latin typeface="Ubuntu Bold"/>
              </a:rPr>
              <a:t>SOURCE: BOSTON HERALD: CRIME &amp; PUBLIC SAFETY</a:t>
            </a:r>
          </a:p>
        </p:txBody>
      </p:sp>
      <p:sp>
        <p:nvSpPr>
          <p:cNvPr id="21" name="TextBox 21"/>
          <p:cNvSpPr txBox="1"/>
          <p:nvPr/>
        </p:nvSpPr>
        <p:spPr>
          <a:xfrm>
            <a:off x="7378024" y="1340581"/>
            <a:ext cx="7191956" cy="1311911"/>
          </a:xfrm>
          <a:prstGeom prst="rect">
            <a:avLst/>
          </a:prstGeom>
        </p:spPr>
        <p:txBody>
          <a:bodyPr lIns="0" tIns="0" rIns="0" bIns="0" rtlCol="0" anchor="t">
            <a:spAutoFit/>
          </a:bodyPr>
          <a:lstStyle/>
          <a:p>
            <a:pPr>
              <a:lnSpc>
                <a:spcPts val="10639"/>
              </a:lnSpc>
              <a:spcBef>
                <a:spcPct val="0"/>
              </a:spcBef>
            </a:pPr>
            <a:r>
              <a:rPr lang="en-US" sz="7599" dirty="0">
                <a:solidFill>
                  <a:srgbClr val="FFC408"/>
                </a:solidFill>
                <a:latin typeface="Bernoru"/>
              </a:rPr>
              <a:t>BACKGROUND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F96"/>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8009230" y="8230"/>
            <a:ext cx="10287000" cy="10270541"/>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36AF"/>
            </a:solidFill>
          </p:spPr>
        </p:sp>
      </p:grpSp>
      <p:sp>
        <p:nvSpPr>
          <p:cNvPr id="4" name="TextBox 4"/>
          <p:cNvSpPr txBox="1"/>
          <p:nvPr/>
        </p:nvSpPr>
        <p:spPr>
          <a:xfrm>
            <a:off x="1028700" y="1604599"/>
            <a:ext cx="6604094" cy="1075463"/>
          </a:xfrm>
          <a:prstGeom prst="rect">
            <a:avLst/>
          </a:prstGeom>
        </p:spPr>
        <p:txBody>
          <a:bodyPr lIns="0" tIns="0" rIns="0" bIns="0" rtlCol="0" anchor="t">
            <a:spAutoFit/>
          </a:bodyPr>
          <a:lstStyle/>
          <a:p>
            <a:pPr>
              <a:lnSpc>
                <a:spcPts val="8452"/>
              </a:lnSpc>
            </a:pPr>
            <a:r>
              <a:rPr lang="en-US" sz="7162">
                <a:solidFill>
                  <a:srgbClr val="FFC408"/>
                </a:solidFill>
                <a:latin typeface="Bernoru"/>
              </a:rPr>
              <a:t>STATEMENTS</a:t>
            </a:r>
          </a:p>
        </p:txBody>
      </p:sp>
      <p:sp>
        <p:nvSpPr>
          <p:cNvPr id="5" name="TextBox 5"/>
          <p:cNvSpPr txBox="1"/>
          <p:nvPr/>
        </p:nvSpPr>
        <p:spPr>
          <a:xfrm>
            <a:off x="1028700" y="425681"/>
            <a:ext cx="9007507" cy="1226207"/>
          </a:xfrm>
          <a:prstGeom prst="rect">
            <a:avLst/>
          </a:prstGeom>
        </p:spPr>
        <p:txBody>
          <a:bodyPr lIns="0" tIns="0" rIns="0" bIns="0" rtlCol="0" anchor="t">
            <a:spAutoFit/>
          </a:bodyPr>
          <a:lstStyle/>
          <a:p>
            <a:pPr>
              <a:lnSpc>
                <a:spcPts val="10027"/>
              </a:lnSpc>
              <a:spcBef>
                <a:spcPct val="0"/>
              </a:spcBef>
            </a:pPr>
            <a:r>
              <a:rPr lang="en-US" sz="7162">
                <a:solidFill>
                  <a:srgbClr val="FFFFFF"/>
                </a:solidFill>
                <a:latin typeface="Bernoru"/>
              </a:rPr>
              <a:t>PROBLEM</a:t>
            </a:r>
          </a:p>
        </p:txBody>
      </p:sp>
      <p:grpSp>
        <p:nvGrpSpPr>
          <p:cNvPr id="6" name="Group 6"/>
          <p:cNvGrpSpPr/>
          <p:nvPr/>
        </p:nvGrpSpPr>
        <p:grpSpPr>
          <a:xfrm>
            <a:off x="1028700" y="2909257"/>
            <a:ext cx="2415573" cy="227718"/>
            <a:chOff x="0" y="0"/>
            <a:chExt cx="4347741" cy="409865"/>
          </a:xfrm>
        </p:grpSpPr>
        <p:sp>
          <p:nvSpPr>
            <p:cNvPr id="7" name="Freeform 7"/>
            <p:cNvSpPr/>
            <p:nvPr/>
          </p:nvSpPr>
          <p:spPr>
            <a:xfrm>
              <a:off x="0" y="0"/>
              <a:ext cx="4347740" cy="409865"/>
            </a:xfrm>
            <a:custGeom>
              <a:avLst/>
              <a:gdLst/>
              <a:ahLst/>
              <a:cxnLst/>
              <a:rect l="l" t="t" r="r" b="b"/>
              <a:pathLst>
                <a:path w="4347740" h="409865">
                  <a:moveTo>
                    <a:pt x="0" y="0"/>
                  </a:moveTo>
                  <a:lnTo>
                    <a:pt x="4347740" y="0"/>
                  </a:lnTo>
                  <a:lnTo>
                    <a:pt x="4347740" y="409865"/>
                  </a:lnTo>
                  <a:lnTo>
                    <a:pt x="0" y="409865"/>
                  </a:lnTo>
                  <a:close/>
                </a:path>
              </a:pathLst>
            </a:custGeom>
            <a:solidFill>
              <a:srgbClr val="FFC408"/>
            </a:solidFill>
          </p:spPr>
        </p:sp>
      </p:grpSp>
      <p:grpSp>
        <p:nvGrpSpPr>
          <p:cNvPr id="8" name="Group 8"/>
          <p:cNvGrpSpPr/>
          <p:nvPr/>
        </p:nvGrpSpPr>
        <p:grpSpPr>
          <a:xfrm>
            <a:off x="3558252" y="2909257"/>
            <a:ext cx="227718" cy="227718"/>
            <a:chOff x="0" y="0"/>
            <a:chExt cx="1913890" cy="1913890"/>
          </a:xfrm>
        </p:grpSpPr>
        <p:sp>
          <p:nvSpPr>
            <p:cNvPr id="9" name="Freeform 9"/>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0" name="Group 10"/>
          <p:cNvGrpSpPr/>
          <p:nvPr/>
        </p:nvGrpSpPr>
        <p:grpSpPr>
          <a:xfrm>
            <a:off x="3903941" y="2909257"/>
            <a:ext cx="227718" cy="227718"/>
            <a:chOff x="0" y="0"/>
            <a:chExt cx="1913890" cy="1913890"/>
          </a:xfrm>
        </p:grpSpPr>
        <p:sp>
          <p:nvSpPr>
            <p:cNvPr id="11" name="Freeform 11"/>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FFFFFF"/>
            </a:solidFill>
          </p:spPr>
        </p:sp>
      </p:grpSp>
      <p:grpSp>
        <p:nvGrpSpPr>
          <p:cNvPr id="12" name="Group 12"/>
          <p:cNvGrpSpPr>
            <a:grpSpLocks noChangeAspect="1"/>
          </p:cNvGrpSpPr>
          <p:nvPr/>
        </p:nvGrpSpPr>
        <p:grpSpPr>
          <a:xfrm>
            <a:off x="17259300" y="1304256"/>
            <a:ext cx="564321" cy="581636"/>
            <a:chOff x="0" y="0"/>
            <a:chExt cx="1614170" cy="1663700"/>
          </a:xfrm>
        </p:grpSpPr>
        <p:sp>
          <p:nvSpPr>
            <p:cNvPr id="13" name="Freeform 13"/>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grpSp>
        <p:nvGrpSpPr>
          <p:cNvPr id="14" name="Group 14"/>
          <p:cNvGrpSpPr>
            <a:grpSpLocks noChangeAspect="1"/>
          </p:cNvGrpSpPr>
          <p:nvPr/>
        </p:nvGrpSpPr>
        <p:grpSpPr>
          <a:xfrm>
            <a:off x="14225854" y="773709"/>
            <a:ext cx="754529" cy="821365"/>
            <a:chOff x="0" y="0"/>
            <a:chExt cx="2279650" cy="2481580"/>
          </a:xfrm>
        </p:grpSpPr>
        <p:sp>
          <p:nvSpPr>
            <p:cNvPr id="15" name="Freeform 15"/>
            <p:cNvSpPr/>
            <p:nvPr/>
          </p:nvSpPr>
          <p:spPr>
            <a:xfrm>
              <a:off x="0" y="0"/>
              <a:ext cx="2279650" cy="2481580"/>
            </a:xfrm>
            <a:custGeom>
              <a:avLst/>
              <a:gdLst/>
              <a:ahLst/>
              <a:cxnLst/>
              <a:rect l="l" t="t" r="r" b="b"/>
              <a:pathLst>
                <a:path w="2279650" h="2481580">
                  <a:moveTo>
                    <a:pt x="2279650" y="2481580"/>
                  </a:moveTo>
                  <a:lnTo>
                    <a:pt x="0" y="1179830"/>
                  </a:lnTo>
                  <a:lnTo>
                    <a:pt x="1697990" y="0"/>
                  </a:lnTo>
                  <a:lnTo>
                    <a:pt x="2279650" y="2481580"/>
                  </a:lnTo>
                  <a:close/>
                  <a:moveTo>
                    <a:pt x="878840" y="1140460"/>
                  </a:moveTo>
                  <a:lnTo>
                    <a:pt x="1574800" y="1537970"/>
                  </a:lnTo>
                  <a:lnTo>
                    <a:pt x="1397000" y="779780"/>
                  </a:lnTo>
                  <a:lnTo>
                    <a:pt x="878840" y="1140460"/>
                  </a:lnTo>
                  <a:close/>
                </a:path>
              </a:pathLst>
            </a:custGeom>
            <a:solidFill>
              <a:srgbClr val="FFFFFF"/>
            </a:solidFill>
          </p:spPr>
        </p:sp>
      </p:grpSp>
      <p:grpSp>
        <p:nvGrpSpPr>
          <p:cNvPr id="16" name="Group 16"/>
          <p:cNvGrpSpPr>
            <a:grpSpLocks noChangeAspect="1"/>
          </p:cNvGrpSpPr>
          <p:nvPr/>
        </p:nvGrpSpPr>
        <p:grpSpPr>
          <a:xfrm>
            <a:off x="13266670" y="2447325"/>
            <a:ext cx="558649" cy="575791"/>
            <a:chOff x="0" y="0"/>
            <a:chExt cx="1614170" cy="1663700"/>
          </a:xfrm>
        </p:grpSpPr>
        <p:sp>
          <p:nvSpPr>
            <p:cNvPr id="17" name="Freeform 17"/>
            <p:cNvSpPr/>
            <p:nvPr/>
          </p:nvSpPr>
          <p:spPr>
            <a:xfrm>
              <a:off x="0" y="0"/>
              <a:ext cx="1614170" cy="1663700"/>
            </a:xfrm>
            <a:custGeom>
              <a:avLst/>
              <a:gdLst/>
              <a:ahLst/>
              <a:cxnLst/>
              <a:rect l="l" t="t" r="r" b="b"/>
              <a:pathLst>
                <a:path w="1614170" h="1663700">
                  <a:moveTo>
                    <a:pt x="463550" y="1663700"/>
                  </a:moveTo>
                  <a:lnTo>
                    <a:pt x="0" y="1586230"/>
                  </a:lnTo>
                  <a:lnTo>
                    <a:pt x="220980" y="262890"/>
                  </a:lnTo>
                  <a:lnTo>
                    <a:pt x="994410" y="595630"/>
                  </a:lnTo>
                  <a:lnTo>
                    <a:pt x="1162050" y="0"/>
                  </a:lnTo>
                  <a:lnTo>
                    <a:pt x="1614170" y="128270"/>
                  </a:lnTo>
                  <a:lnTo>
                    <a:pt x="1300480" y="1239520"/>
                  </a:lnTo>
                  <a:lnTo>
                    <a:pt x="585470" y="932180"/>
                  </a:lnTo>
                  <a:close/>
                </a:path>
              </a:pathLst>
            </a:custGeom>
            <a:solidFill>
              <a:srgbClr val="FFC408"/>
            </a:solidFill>
          </p:spPr>
        </p:sp>
      </p:grpSp>
      <p:sp>
        <p:nvSpPr>
          <p:cNvPr id="18" name="TextBox 18"/>
          <p:cNvSpPr txBox="1"/>
          <p:nvPr/>
        </p:nvSpPr>
        <p:spPr>
          <a:xfrm>
            <a:off x="1028700" y="3691038"/>
            <a:ext cx="13731121" cy="521334"/>
          </a:xfrm>
          <a:prstGeom prst="rect">
            <a:avLst/>
          </a:prstGeom>
        </p:spPr>
        <p:txBody>
          <a:bodyPr lIns="0" tIns="0" rIns="0" bIns="0" rtlCol="0" anchor="t">
            <a:spAutoFit/>
          </a:bodyPr>
          <a:lstStyle/>
          <a:p>
            <a:pPr algn="ctr">
              <a:lnSpc>
                <a:spcPts val="4340"/>
              </a:lnSpc>
            </a:pPr>
            <a:r>
              <a:rPr lang="en-US" sz="3100">
                <a:solidFill>
                  <a:srgbClr val="FFFFFF"/>
                </a:solidFill>
                <a:latin typeface="Canva Sans Bold"/>
              </a:rPr>
              <a:t>1. What types of offenses occurred the most in Boston from 2015-2018?</a:t>
            </a:r>
          </a:p>
        </p:txBody>
      </p:sp>
      <p:sp>
        <p:nvSpPr>
          <p:cNvPr id="19" name="TextBox 19"/>
          <p:cNvSpPr txBox="1"/>
          <p:nvPr/>
        </p:nvSpPr>
        <p:spPr>
          <a:xfrm>
            <a:off x="1028700" y="4393347"/>
            <a:ext cx="14184511" cy="1054735"/>
          </a:xfrm>
          <a:prstGeom prst="rect">
            <a:avLst/>
          </a:prstGeom>
        </p:spPr>
        <p:txBody>
          <a:bodyPr lIns="0" tIns="0" rIns="0" bIns="0" rtlCol="0" anchor="t">
            <a:spAutoFit/>
          </a:bodyPr>
          <a:lstStyle/>
          <a:p>
            <a:pPr algn="ctr">
              <a:lnSpc>
                <a:spcPts val="4339"/>
              </a:lnSpc>
            </a:pPr>
            <a:r>
              <a:rPr lang="en-US" sz="3099">
                <a:solidFill>
                  <a:srgbClr val="FFFFFF"/>
                </a:solidFill>
                <a:latin typeface="Canva Sans Bold"/>
              </a:rPr>
              <a:t>2. Which districts along with the location points that are most prone to an </a:t>
            </a:r>
          </a:p>
          <a:p>
            <a:pPr>
              <a:lnSpc>
                <a:spcPts val="4339"/>
              </a:lnSpc>
            </a:pPr>
            <a:r>
              <a:rPr lang="en-US" sz="3099">
                <a:solidFill>
                  <a:srgbClr val="FFFFFF"/>
                </a:solidFill>
                <a:latin typeface="Canva Sans Bold"/>
              </a:rPr>
              <a:t>     incident in Boston?</a:t>
            </a:r>
          </a:p>
        </p:txBody>
      </p:sp>
      <p:sp>
        <p:nvSpPr>
          <p:cNvPr id="20" name="TextBox 20"/>
          <p:cNvSpPr txBox="1"/>
          <p:nvPr/>
        </p:nvSpPr>
        <p:spPr>
          <a:xfrm>
            <a:off x="861953" y="5629057"/>
            <a:ext cx="15440025" cy="1054735"/>
          </a:xfrm>
          <a:prstGeom prst="rect">
            <a:avLst/>
          </a:prstGeom>
        </p:spPr>
        <p:txBody>
          <a:bodyPr lIns="0" tIns="0" rIns="0" bIns="0" rtlCol="0" anchor="t">
            <a:spAutoFit/>
          </a:bodyPr>
          <a:lstStyle/>
          <a:p>
            <a:pPr algn="ctr">
              <a:lnSpc>
                <a:spcPts val="4339"/>
              </a:lnSpc>
            </a:pPr>
            <a:r>
              <a:rPr lang="en-US" sz="3099">
                <a:solidFill>
                  <a:srgbClr val="FFFFFF"/>
                </a:solidFill>
                <a:latin typeface="Canva Sans Bold"/>
              </a:rPr>
              <a:t>3. How is the trend of Homicide incidents and incidents that involving shootings </a:t>
            </a:r>
          </a:p>
          <a:p>
            <a:pPr>
              <a:lnSpc>
                <a:spcPts val="4339"/>
              </a:lnSpc>
            </a:pPr>
            <a:r>
              <a:rPr lang="en-US" sz="3099">
                <a:solidFill>
                  <a:srgbClr val="FFFFFF"/>
                </a:solidFill>
                <a:latin typeface="Canva Sans Bold"/>
              </a:rPr>
              <a:t>     in Boston from 2015-2018?</a:t>
            </a:r>
          </a:p>
        </p:txBody>
      </p:sp>
      <p:sp>
        <p:nvSpPr>
          <p:cNvPr id="21" name="TextBox 21"/>
          <p:cNvSpPr txBox="1"/>
          <p:nvPr/>
        </p:nvSpPr>
        <p:spPr>
          <a:xfrm>
            <a:off x="1075075" y="6864767"/>
            <a:ext cx="11299627" cy="511810"/>
          </a:xfrm>
          <a:prstGeom prst="rect">
            <a:avLst/>
          </a:prstGeom>
        </p:spPr>
        <p:txBody>
          <a:bodyPr lIns="0" tIns="0" rIns="0" bIns="0" rtlCol="0" anchor="t">
            <a:spAutoFit/>
          </a:bodyPr>
          <a:lstStyle/>
          <a:p>
            <a:pPr algn="ctr">
              <a:lnSpc>
                <a:spcPts val="4339"/>
              </a:lnSpc>
            </a:pPr>
            <a:r>
              <a:rPr lang="en-US" sz="3099">
                <a:solidFill>
                  <a:srgbClr val="FFFFFF"/>
                </a:solidFill>
                <a:latin typeface="Canva Sans Bold"/>
              </a:rPr>
              <a:t>4. On which days do the most incidents occured in Boston?</a:t>
            </a:r>
          </a:p>
        </p:txBody>
      </p:sp>
      <p:sp>
        <p:nvSpPr>
          <p:cNvPr id="22" name="TextBox 22"/>
          <p:cNvSpPr txBox="1"/>
          <p:nvPr/>
        </p:nvSpPr>
        <p:spPr>
          <a:xfrm>
            <a:off x="1075075" y="7557552"/>
            <a:ext cx="11808023" cy="511810"/>
          </a:xfrm>
          <a:prstGeom prst="rect">
            <a:avLst/>
          </a:prstGeom>
        </p:spPr>
        <p:txBody>
          <a:bodyPr lIns="0" tIns="0" rIns="0" bIns="0" rtlCol="0" anchor="t">
            <a:spAutoFit/>
          </a:bodyPr>
          <a:lstStyle/>
          <a:p>
            <a:pPr algn="ctr">
              <a:lnSpc>
                <a:spcPts val="4339"/>
              </a:lnSpc>
            </a:pPr>
            <a:r>
              <a:rPr lang="en-US" sz="3099">
                <a:solidFill>
                  <a:srgbClr val="FFFFFF"/>
                </a:solidFill>
                <a:latin typeface="Canva Sans Bold"/>
              </a:rPr>
              <a:t>5. Is there a tendency for more incidents  to occured at night?</a:t>
            </a:r>
          </a:p>
        </p:txBody>
      </p:sp>
      <p:sp>
        <p:nvSpPr>
          <p:cNvPr id="23" name="TextBox 23"/>
          <p:cNvSpPr txBox="1"/>
          <p:nvPr/>
        </p:nvSpPr>
        <p:spPr>
          <a:xfrm>
            <a:off x="1075075" y="8250337"/>
            <a:ext cx="15341441" cy="511810"/>
          </a:xfrm>
          <a:prstGeom prst="rect">
            <a:avLst/>
          </a:prstGeom>
        </p:spPr>
        <p:txBody>
          <a:bodyPr lIns="0" tIns="0" rIns="0" bIns="0" rtlCol="0" anchor="t">
            <a:spAutoFit/>
          </a:bodyPr>
          <a:lstStyle/>
          <a:p>
            <a:pPr algn="ctr">
              <a:lnSpc>
                <a:spcPts val="4339"/>
              </a:lnSpc>
            </a:pPr>
            <a:r>
              <a:rPr lang="en-US" sz="3099">
                <a:solidFill>
                  <a:srgbClr val="FFFFFF"/>
                </a:solidFill>
                <a:latin typeface="Canva Sans Bold"/>
              </a:rPr>
              <a:t>6. What types of violations often occur based on the category of each UCR Part?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690812" y="-576662"/>
            <a:ext cx="11733383" cy="1255517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4651708" y="7062419"/>
            <a:ext cx="3029989" cy="4114800"/>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888870">
            <a:off x="11013778" y="6302232"/>
            <a:ext cx="1006210" cy="1520372"/>
          </a:xfrm>
          <a:prstGeom prst="rect">
            <a:avLst/>
          </a:prstGeom>
        </p:spPr>
      </p:pic>
      <p:sp>
        <p:nvSpPr>
          <p:cNvPr id="5" name="TextBox 5"/>
          <p:cNvSpPr txBox="1"/>
          <p:nvPr/>
        </p:nvSpPr>
        <p:spPr>
          <a:xfrm>
            <a:off x="2121297" y="2686387"/>
            <a:ext cx="14045406" cy="2457113"/>
          </a:xfrm>
          <a:prstGeom prst="rect">
            <a:avLst/>
          </a:prstGeom>
        </p:spPr>
        <p:txBody>
          <a:bodyPr lIns="0" tIns="0" rIns="0" bIns="0" rtlCol="0" anchor="t">
            <a:spAutoFit/>
          </a:bodyPr>
          <a:lstStyle/>
          <a:p>
            <a:pPr algn="ctr">
              <a:lnSpc>
                <a:spcPts val="9477"/>
              </a:lnSpc>
            </a:pPr>
            <a:r>
              <a:rPr lang="en-US" sz="9771" dirty="0">
                <a:solidFill>
                  <a:srgbClr val="2E1042"/>
                </a:solidFill>
                <a:latin typeface="Franklin Gothic Demi" panose="020B0703020102020204" pitchFamily="34" charset="0"/>
              </a:rPr>
              <a:t>INSIGHTS &amp; RECOMMENDATION</a:t>
            </a:r>
          </a:p>
        </p:txBody>
      </p:sp>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63687" r="74771" b="5724"/>
          <a:stretch>
            <a:fillRect/>
          </a:stretch>
        </p:blipFill>
        <p:spPr>
          <a:xfrm>
            <a:off x="8064927" y="-975196"/>
            <a:ext cx="3056030" cy="3705103"/>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381349">
            <a:off x="617646" y="122803"/>
            <a:ext cx="4695311" cy="4114800"/>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1021251">
            <a:off x="-3950019" y="-3276446"/>
            <a:ext cx="7462069" cy="7984704"/>
          </a:xfrm>
          <a:prstGeom prst="rect">
            <a:avLst/>
          </a:prstGeom>
        </p:spPr>
      </p:pic>
      <p:pic>
        <p:nvPicPr>
          <p:cNvPr id="9" name="Picture 9"/>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t="65649" r="81854" b="5724"/>
          <a:stretch>
            <a:fillRect/>
          </a:stretch>
        </p:blipFill>
        <p:spPr>
          <a:xfrm rot="-8870359">
            <a:off x="16920945" y="4832180"/>
            <a:ext cx="2197979" cy="3467521"/>
          </a:xfrm>
          <a:prstGeom prst="rect">
            <a:avLst/>
          </a:prstGeom>
        </p:spPr>
      </p:pic>
      <p:pic>
        <p:nvPicPr>
          <p:cNvPr id="10" name="Picture 10"/>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l="24297" t="386"/>
          <a:stretch>
            <a:fillRect/>
          </a:stretch>
        </p:blipFill>
        <p:spPr>
          <a:xfrm rot="1021251">
            <a:off x="6728659" y="8509696"/>
            <a:ext cx="5648959" cy="7953820"/>
          </a:xfrm>
          <a:prstGeom prst="rect">
            <a:avLst/>
          </a:prstGeom>
        </p:spPr>
      </p:pic>
      <p:pic>
        <p:nvPicPr>
          <p:cNvPr id="11" name="Picture 11"/>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4349716" y="272146"/>
            <a:ext cx="2909584" cy="3131646"/>
          </a:xfrm>
          <a:prstGeom prst="rect">
            <a:avLst/>
          </a:prstGeom>
        </p:spPr>
      </p:pic>
      <p:pic>
        <p:nvPicPr>
          <p:cNvPr id="12" name="Picture 12"/>
          <p:cNvPicPr>
            <a:picLocks noChangeAspect="1"/>
          </p:cNvPicPr>
          <p:nvPr/>
        </p:nvPicPr>
        <p:blipFill>
          <a:blip r:embed="rId20"/>
          <a:srcRect l="139" r="139"/>
          <a:stretch>
            <a:fillRect/>
          </a:stretch>
        </p:blipFill>
        <p:spPr>
          <a:xfrm flipH="1">
            <a:off x="1364355" y="5367203"/>
            <a:ext cx="6097732" cy="49798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E5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578745" y="3277295"/>
          <a:ext cx="15130511" cy="5981005"/>
        </p:xfrm>
        <a:graphic>
          <a:graphicData uri="http://schemas.openxmlformats.org/drawingml/2006/table">
            <a:tbl>
              <a:tblPr/>
              <a:tblGrid>
                <a:gridCol w="2357534">
                  <a:extLst>
                    <a:ext uri="{9D8B030D-6E8A-4147-A177-3AD203B41FA5}">
                      <a16:colId xmlns:a16="http://schemas.microsoft.com/office/drawing/2014/main" val="20000"/>
                    </a:ext>
                  </a:extLst>
                </a:gridCol>
                <a:gridCol w="3362900">
                  <a:extLst>
                    <a:ext uri="{9D8B030D-6E8A-4147-A177-3AD203B41FA5}">
                      <a16:colId xmlns:a16="http://schemas.microsoft.com/office/drawing/2014/main" val="20001"/>
                    </a:ext>
                  </a:extLst>
                </a:gridCol>
                <a:gridCol w="5298228">
                  <a:extLst>
                    <a:ext uri="{9D8B030D-6E8A-4147-A177-3AD203B41FA5}">
                      <a16:colId xmlns:a16="http://schemas.microsoft.com/office/drawing/2014/main" val="20002"/>
                    </a:ext>
                  </a:extLst>
                </a:gridCol>
                <a:gridCol w="2005656">
                  <a:extLst>
                    <a:ext uri="{9D8B030D-6E8A-4147-A177-3AD203B41FA5}">
                      <a16:colId xmlns:a16="http://schemas.microsoft.com/office/drawing/2014/main" val="20003"/>
                    </a:ext>
                  </a:extLst>
                </a:gridCol>
                <a:gridCol w="2106193">
                  <a:extLst>
                    <a:ext uri="{9D8B030D-6E8A-4147-A177-3AD203B41FA5}">
                      <a16:colId xmlns:a16="http://schemas.microsoft.com/office/drawing/2014/main" val="20004"/>
                    </a:ext>
                  </a:extLst>
                </a:gridCol>
              </a:tblGrid>
              <a:tr h="1090663">
                <a:tc>
                  <a:txBody>
                    <a:bodyPr/>
                    <a:lstStyle/>
                    <a:p>
                      <a:pPr algn="ctr">
                        <a:lnSpc>
                          <a:spcPts val="2747"/>
                        </a:lnSpc>
                        <a:defRPr/>
                      </a:pPr>
                      <a:r>
                        <a:rPr lang="en-US" sz="1962">
                          <a:solidFill>
                            <a:srgbClr val="000000"/>
                          </a:solidFill>
                          <a:latin typeface="Ubuntu Bold"/>
                        </a:rPr>
                        <a:t>OFFENSE_CODE</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OFFENSE_CODE_GROUP</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OFFENSE_DESCRIPTION</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Number of Incident</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Percentage of Incident(%)</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49920">
                <a:tc>
                  <a:txBody>
                    <a:bodyPr/>
                    <a:lstStyle/>
                    <a:p>
                      <a:pPr algn="ctr">
                        <a:lnSpc>
                          <a:spcPts val="2747"/>
                        </a:lnSpc>
                        <a:defRPr/>
                      </a:pPr>
                      <a:r>
                        <a:rPr lang="en-US" sz="1962">
                          <a:solidFill>
                            <a:srgbClr val="000000"/>
                          </a:solidFill>
                          <a:latin typeface="Ubuntu Bold"/>
                        </a:rPr>
                        <a:t>3006</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Medical Assistance</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SICK/INJURED/MEDICAL - PERSON</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18783</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5.89</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49920">
                <a:tc>
                  <a:txBody>
                    <a:bodyPr/>
                    <a:lstStyle/>
                    <a:p>
                      <a:pPr algn="ctr">
                        <a:lnSpc>
                          <a:spcPts val="2747"/>
                        </a:lnSpc>
                        <a:defRPr/>
                      </a:pPr>
                      <a:r>
                        <a:rPr lang="en-US" sz="1962">
                          <a:solidFill>
                            <a:srgbClr val="000000"/>
                          </a:solidFill>
                          <a:latin typeface="Ubuntu Bold"/>
                        </a:rPr>
                        <a:t>3115</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Investigate Person</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INVESTIGATE PERSON</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18749</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5.88</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90663">
                <a:tc>
                  <a:txBody>
                    <a:bodyPr/>
                    <a:lstStyle/>
                    <a:p>
                      <a:pPr algn="ctr">
                        <a:lnSpc>
                          <a:spcPts val="2747"/>
                        </a:lnSpc>
                        <a:defRPr/>
                      </a:pPr>
                      <a:r>
                        <a:rPr lang="en-US" sz="1962">
                          <a:solidFill>
                            <a:srgbClr val="000000"/>
                          </a:solidFill>
                          <a:latin typeface="Ubuntu Bold"/>
                        </a:rPr>
                        <a:t>3831</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Motor Vehicle Accident Response</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M/V - LEAVING SCENE - PROPERTY DAMAGE</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16323</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5.12</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49920">
                <a:tc>
                  <a:txBody>
                    <a:bodyPr/>
                    <a:lstStyle/>
                    <a:p>
                      <a:pPr algn="ctr">
                        <a:lnSpc>
                          <a:spcPts val="2747"/>
                        </a:lnSpc>
                        <a:defRPr/>
                      </a:pPr>
                      <a:r>
                        <a:rPr lang="en-US" sz="1962">
                          <a:solidFill>
                            <a:srgbClr val="000000"/>
                          </a:solidFill>
                          <a:latin typeface="Ubuntu Bold"/>
                        </a:rPr>
                        <a:t>1402</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Vandalism</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VANDALISM</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15153</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4.75</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49920">
                <a:tc>
                  <a:txBody>
                    <a:bodyPr/>
                    <a:lstStyle/>
                    <a:p>
                      <a:pPr algn="ctr">
                        <a:lnSpc>
                          <a:spcPts val="2747"/>
                        </a:lnSpc>
                        <a:defRPr/>
                      </a:pPr>
                      <a:r>
                        <a:rPr lang="en-US" sz="1962">
                          <a:solidFill>
                            <a:srgbClr val="000000"/>
                          </a:solidFill>
                          <a:latin typeface="Ubuntu Bold"/>
                        </a:rPr>
                        <a:t>802</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Simple Assault</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ASSAULT &amp; BATTERY</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14797</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tc>
                  <a:txBody>
                    <a:bodyPr/>
                    <a:lstStyle/>
                    <a:p>
                      <a:pPr algn="ctr">
                        <a:lnSpc>
                          <a:spcPts val="2747"/>
                        </a:lnSpc>
                        <a:defRPr/>
                      </a:pPr>
                      <a:r>
                        <a:rPr lang="en-US" sz="1962">
                          <a:solidFill>
                            <a:srgbClr val="000000"/>
                          </a:solidFill>
                          <a:latin typeface="Ubuntu Bold"/>
                        </a:rPr>
                        <a:t>4.64</a:t>
                      </a:r>
                      <a:endParaRPr lang="en-US" sz="1100"/>
                    </a:p>
                  </a:txBody>
                  <a:tcPr marL="184747" marR="184747" marT="184747" marB="184747" anchor="ctr">
                    <a:lnL w="26392" cap="flat" cmpd="sng" algn="ctr">
                      <a:solidFill>
                        <a:srgbClr val="000000"/>
                      </a:solidFill>
                      <a:prstDash val="solid"/>
                      <a:round/>
                      <a:headEnd type="none" w="med" len="med"/>
                      <a:tailEnd type="none" w="med" len="med"/>
                    </a:lnL>
                    <a:lnR w="26392" cap="flat" cmpd="sng" algn="ctr">
                      <a:solidFill>
                        <a:srgbClr val="000000"/>
                      </a:solidFill>
                      <a:prstDash val="solid"/>
                      <a:round/>
                      <a:headEnd type="none" w="med" len="med"/>
                      <a:tailEnd type="none" w="med" len="med"/>
                    </a:lnR>
                    <a:lnT w="26392" cap="flat" cmpd="sng" algn="ctr">
                      <a:solidFill>
                        <a:srgbClr val="000000"/>
                      </a:solidFill>
                      <a:prstDash val="solid"/>
                      <a:round/>
                      <a:headEnd type="none" w="med" len="med"/>
                      <a:tailEnd type="none" w="med" len="med"/>
                    </a:lnT>
                    <a:lnB w="2639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75993" y="275993"/>
            <a:ext cx="1505414" cy="1505414"/>
          </a:xfrm>
          <a:prstGeom prst="rect">
            <a:avLst/>
          </a:prstGeom>
        </p:spPr>
      </p:pic>
      <p:sp>
        <p:nvSpPr>
          <p:cNvPr id="4" name="TextBox 4"/>
          <p:cNvSpPr txBox="1"/>
          <p:nvPr/>
        </p:nvSpPr>
        <p:spPr>
          <a:xfrm>
            <a:off x="2458849" y="626188"/>
            <a:ext cx="13370303" cy="2093470"/>
          </a:xfrm>
          <a:prstGeom prst="rect">
            <a:avLst/>
          </a:prstGeom>
        </p:spPr>
        <p:txBody>
          <a:bodyPr lIns="0" tIns="0" rIns="0" bIns="0" rtlCol="0" anchor="t">
            <a:spAutoFit/>
          </a:bodyPr>
          <a:lstStyle/>
          <a:p>
            <a:pPr algn="ctr">
              <a:lnSpc>
                <a:spcPts val="8236"/>
              </a:lnSpc>
            </a:pPr>
            <a:r>
              <a:rPr lang="en-US" sz="7100">
                <a:solidFill>
                  <a:srgbClr val="012F96"/>
                </a:solidFill>
                <a:latin typeface="Canva Sans Bold"/>
              </a:rPr>
              <a:t>Offense Types That Occured The Most in Boston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2214</Words>
  <Application>Microsoft Office PowerPoint</Application>
  <PresentationFormat>Custom</PresentationFormat>
  <Paragraphs>262</Paragraphs>
  <Slides>24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Canva Sans</vt:lpstr>
      <vt:lpstr>Open Sans Light Bold</vt:lpstr>
      <vt:lpstr>Arial</vt:lpstr>
      <vt:lpstr>Ubuntu Bold Italics</vt:lpstr>
      <vt:lpstr>Canva Sans Bold</vt:lpstr>
      <vt:lpstr>Open Sans Bold</vt:lpstr>
      <vt:lpstr>Ubuntu Bold</vt:lpstr>
      <vt:lpstr>Franklin Gothic Demi</vt:lpstr>
      <vt:lpstr>Ubuntu</vt:lpstr>
      <vt:lpstr>Calibri</vt:lpstr>
      <vt:lpstr>Poppins</vt:lpstr>
      <vt:lpstr>Bernoru</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dc:title>
  <cp:lastModifiedBy>Mario Billy Gunawan</cp:lastModifiedBy>
  <cp:revision>3</cp:revision>
  <dcterms:created xsi:type="dcterms:W3CDTF">2006-08-16T00:00:00Z</dcterms:created>
  <dcterms:modified xsi:type="dcterms:W3CDTF">2023-04-04T11:35:13Z</dcterms:modified>
  <dc:identifier>DAFfDwI4MKk</dc:identifier>
</cp:coreProperties>
</file>